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81" r:id="rId4"/>
    <p:sldId id="259" r:id="rId5"/>
    <p:sldId id="290" r:id="rId6"/>
    <p:sldId id="282" r:id="rId7"/>
    <p:sldId id="283" r:id="rId8"/>
    <p:sldId id="284" r:id="rId9"/>
    <p:sldId id="265" r:id="rId10"/>
    <p:sldId id="294" r:id="rId11"/>
    <p:sldId id="291" r:id="rId12"/>
    <p:sldId id="285" r:id="rId13"/>
    <p:sldId id="295" r:id="rId14"/>
    <p:sldId id="286" r:id="rId15"/>
    <p:sldId id="293" r:id="rId16"/>
    <p:sldId id="288" r:id="rId17"/>
    <p:sldId id="289" r:id="rId18"/>
  </p:sldIdLst>
  <p:sldSz cx="9144000" cy="5143500" type="screen16x9"/>
  <p:notesSz cx="6858000" cy="9144000"/>
  <p:embeddedFontLst>
    <p:embeddedFont>
      <p:font typeface="Calibri Light" panose="020F0302020204030204" pitchFamily="34" charset="0"/>
      <p:regular r:id="rId19"/>
      <p:italic r:id="rId20"/>
    </p:embeddedFont>
    <p:embeddedFont>
      <p:font typeface="楷体" panose="02010609060101010101" pitchFamily="49" charset="-122"/>
      <p:regular r:id="rId21"/>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2" userDrawn="1">
          <p15:clr>
            <a:srgbClr val="A4A3A4"/>
          </p15:clr>
        </p15:guide>
        <p15:guide id="2" pos="226" userDrawn="1">
          <p15:clr>
            <a:srgbClr val="A4A3A4"/>
          </p15:clr>
        </p15:guide>
        <p15:guide id="4" orient="horz" pos="100" userDrawn="1">
          <p15:clr>
            <a:srgbClr val="A4A3A4"/>
          </p15:clr>
        </p15:guide>
        <p15:guide id="5" pos="2880" userDrawn="1">
          <p15:clr>
            <a:srgbClr val="A4A3A4"/>
          </p15:clr>
        </p15:guide>
        <p15:guide id="6" orient="horz" pos="1620" userDrawn="1">
          <p15:clr>
            <a:srgbClr val="A4A3A4"/>
          </p15:clr>
        </p15:guide>
        <p15:guide id="7" pos="55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371"/>
    <a:srgbClr val="EEF2F5"/>
    <a:srgbClr val="F4F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89" autoAdjust="0"/>
    <p:restoredTop sz="94660"/>
  </p:normalViewPr>
  <p:slideViewPr>
    <p:cSldViewPr snapToGrid="0" showGuides="1">
      <p:cViewPr>
        <p:scale>
          <a:sx n="125" d="100"/>
          <a:sy n="125" d="100"/>
        </p:scale>
        <p:origin x="792" y="408"/>
      </p:cViewPr>
      <p:guideLst>
        <p:guide orient="horz" pos="3162"/>
        <p:guide pos="226"/>
        <p:guide orient="horz" pos="100"/>
        <p:guide pos="2880"/>
        <p:guide orient="horz" pos="1620"/>
        <p:guide pos="55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509407"/>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2023-05-10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3956465751"/>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2023-05-10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4253664784"/>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2023-05-10</a:t>
            </a:fld>
            <a:endParaRPr lang="zh-CN" altLang="en-US"/>
          </a:p>
        </p:txBody>
      </p:sp>
      <p:sp>
        <p:nvSpPr>
          <p:cNvPr id="5" name="Footer Placeholder 4"/>
          <p:cNvSpPr>
            <a:spLocks noGrp="1"/>
          </p:cNvSpPr>
          <p:nvPr>
            <p:ph type="ftr" sz="quarter" idx="11"/>
          </p:nvPr>
        </p:nvSpPr>
        <p:spPr/>
        <p:txBody>
          <a:bodyPr/>
          <a:lstStyle/>
          <a:p>
            <a:r>
              <a:rPr lang="zh-CN" altLang="en-US"/>
              <a:t>熊猫设计出品</a:t>
            </a:r>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2855551385"/>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778637"/>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0" name="Picture Placeholder 7"/>
          <p:cNvSpPr>
            <a:spLocks noGrp="1"/>
          </p:cNvSpPr>
          <p:nvPr>
            <p:ph type="pic" sz="quarter" idx="14"/>
          </p:nvPr>
        </p:nvSpPr>
        <p:spPr>
          <a:xfrm>
            <a:off x="4572000" y="1256929"/>
            <a:ext cx="1768415"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5" name="Picture Placeholder 7"/>
          <p:cNvSpPr>
            <a:spLocks noGrp="1"/>
          </p:cNvSpPr>
          <p:nvPr>
            <p:ph type="pic" sz="quarter" idx="15"/>
          </p:nvPr>
        </p:nvSpPr>
        <p:spPr>
          <a:xfrm>
            <a:off x="4572000" y="3099039"/>
            <a:ext cx="1768415"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6" name="Picture Placeholder 7"/>
          <p:cNvSpPr>
            <a:spLocks noGrp="1"/>
          </p:cNvSpPr>
          <p:nvPr>
            <p:ph type="pic" sz="quarter" idx="16"/>
          </p:nvPr>
        </p:nvSpPr>
        <p:spPr>
          <a:xfrm>
            <a:off x="6404617" y="1256929"/>
            <a:ext cx="1768415"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7" name="Picture Placeholder 7"/>
          <p:cNvSpPr>
            <a:spLocks noGrp="1"/>
          </p:cNvSpPr>
          <p:nvPr>
            <p:ph type="pic" sz="quarter" idx="17"/>
          </p:nvPr>
        </p:nvSpPr>
        <p:spPr>
          <a:xfrm>
            <a:off x="6404617" y="3099039"/>
            <a:ext cx="1768415"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extLst>
      <p:ext uri="{BB962C8B-B14F-4D97-AF65-F5344CB8AC3E}">
        <p14:creationId xmlns:p14="http://schemas.microsoft.com/office/powerpoint/2010/main" val="2154893565"/>
      </p:ext>
    </p:extLst>
  </p:cSld>
  <p:clrMapOvr>
    <a:masterClrMapping/>
  </p:clrMapOvr>
  <p:transition spd="slow">
    <p:wipe dir="r"/>
  </p:transition>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669989D-4831-4E99-B76E-9A53CB0F3A88}" type="datetimeFigureOut">
              <a:rPr lang="zh-CN" altLang="en-US" smtClean="0"/>
              <a:t>2023-05-10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3478045752"/>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t>2023-05-10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1620531203"/>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t>2023-05-10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3435877524"/>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t>2023-05-10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3586835249"/>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2023-05-10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645689426"/>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2023-05-10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42458712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2023-05-10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7980047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spd="slow">
    <p:wipe dir="r"/>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bwMode="auto">
          <a:xfrm>
            <a:off x="453529" y="2080844"/>
            <a:ext cx="8236941" cy="461665"/>
          </a:xfrm>
          <a:prstGeom prst="rect">
            <a:avLst/>
          </a:prstGeom>
        </p:spPr>
        <p:txBody>
          <a:bodyPr wrap="square">
            <a:spAutoFit/>
          </a:bodyPr>
          <a:lstStyle/>
          <a:p>
            <a:pPr algn="dist"/>
            <a:r>
              <a:rPr lang="zh-CN" altLang="en-US" sz="2400" dirty="0">
                <a:solidFill>
                  <a:srgbClr val="005CA1"/>
                </a:solidFill>
                <a:latin typeface="楷体" panose="02010609060101010101" pitchFamily="49" charset="-122"/>
                <a:ea typeface="楷体" panose="02010609060101010101" pitchFamily="49" charset="-122"/>
                <a:sym typeface="微软雅黑" panose="020B0503020204020204" pitchFamily="34" charset="-122"/>
              </a:rPr>
              <a:t>基于</a:t>
            </a:r>
            <a:r>
              <a:rPr lang="en-US" altLang="zh-CN" sz="2400" dirty="0">
                <a:solidFill>
                  <a:srgbClr val="005CA1"/>
                </a:solidFill>
                <a:latin typeface="楷体" panose="02010609060101010101" pitchFamily="49" charset="-122"/>
                <a:ea typeface="楷体" panose="02010609060101010101" pitchFamily="49" charset="-122"/>
                <a:cs typeface="Times New Roman" panose="02020603050405020304" pitchFamily="18" charset="0"/>
                <a:sym typeface="微软雅黑" panose="020B0503020204020204" pitchFamily="34" charset="-122"/>
              </a:rPr>
              <a:t>Lanenet</a:t>
            </a:r>
            <a:r>
              <a:rPr lang="zh-CN" altLang="en-US" sz="2400" dirty="0">
                <a:solidFill>
                  <a:srgbClr val="005CA1"/>
                </a:solidFill>
                <a:latin typeface="楷体" panose="02010609060101010101" pitchFamily="49" charset="-122"/>
                <a:ea typeface="楷体" panose="02010609060101010101" pitchFamily="49" charset="-122"/>
                <a:sym typeface="微软雅黑" panose="020B0503020204020204" pitchFamily="34" charset="-122"/>
              </a:rPr>
              <a:t>和</a:t>
            </a:r>
            <a:r>
              <a:rPr lang="en-US" altLang="zh-CN" sz="2400" dirty="0">
                <a:solidFill>
                  <a:srgbClr val="005CA1"/>
                </a:solidFill>
                <a:latin typeface="楷体" panose="02010609060101010101" pitchFamily="49" charset="-122"/>
                <a:ea typeface="楷体" panose="02010609060101010101" pitchFamily="49" charset="-122"/>
                <a:cs typeface="Times New Roman" panose="02020603050405020304" pitchFamily="18" charset="0"/>
                <a:sym typeface="微软雅黑" panose="020B0503020204020204" pitchFamily="34" charset="-122"/>
              </a:rPr>
              <a:t>Yolov5</a:t>
            </a:r>
            <a:r>
              <a:rPr lang="zh-CN" altLang="en-US" sz="2400" dirty="0">
                <a:solidFill>
                  <a:srgbClr val="005CA1"/>
                </a:solidFill>
                <a:latin typeface="楷体" panose="02010609060101010101" pitchFamily="49" charset="-122"/>
                <a:ea typeface="楷体" panose="02010609060101010101" pitchFamily="49" charset="-122"/>
                <a:sym typeface="微软雅黑" panose="020B0503020204020204" pitchFamily="34" charset="-122"/>
              </a:rPr>
              <a:t>的车道线识别与转向标志检测系统</a:t>
            </a:r>
          </a:p>
        </p:txBody>
      </p:sp>
      <p:sp>
        <p:nvSpPr>
          <p:cNvPr id="3" name="文本框 2">
            <a:extLst>
              <a:ext uri="{FF2B5EF4-FFF2-40B4-BE49-F238E27FC236}">
                <a16:creationId xmlns:a16="http://schemas.microsoft.com/office/drawing/2014/main" id="{67E31176-97F2-2F0D-DD5E-58E20382432A}"/>
              </a:ext>
            </a:extLst>
          </p:cNvPr>
          <p:cNvSpPr txBox="1"/>
          <p:nvPr/>
        </p:nvSpPr>
        <p:spPr>
          <a:xfrm>
            <a:off x="1231618" y="3356403"/>
            <a:ext cx="2485265" cy="30008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院系：计算机与科学学院 </a:t>
            </a:r>
          </a:p>
        </p:txBody>
      </p:sp>
      <p:sp>
        <p:nvSpPr>
          <p:cNvPr id="5" name="文本框 4">
            <a:extLst>
              <a:ext uri="{FF2B5EF4-FFF2-40B4-BE49-F238E27FC236}">
                <a16:creationId xmlns:a16="http://schemas.microsoft.com/office/drawing/2014/main" id="{30DF0CB6-F0FC-E357-05FB-E704DC69CBCA}"/>
              </a:ext>
            </a:extLst>
          </p:cNvPr>
          <p:cNvSpPr txBox="1"/>
          <p:nvPr/>
        </p:nvSpPr>
        <p:spPr>
          <a:xfrm>
            <a:off x="1231618" y="4050708"/>
            <a:ext cx="2901149" cy="30008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专业：软件工程（嵌入式培养）</a:t>
            </a:r>
          </a:p>
        </p:txBody>
      </p:sp>
      <p:sp>
        <p:nvSpPr>
          <p:cNvPr id="33" name="文本框 32">
            <a:extLst>
              <a:ext uri="{FF2B5EF4-FFF2-40B4-BE49-F238E27FC236}">
                <a16:creationId xmlns:a16="http://schemas.microsoft.com/office/drawing/2014/main" id="{A51F7D82-5D52-79A5-9E72-A2D131F071A9}"/>
              </a:ext>
            </a:extLst>
          </p:cNvPr>
          <p:cNvSpPr txBox="1"/>
          <p:nvPr/>
        </p:nvSpPr>
        <p:spPr>
          <a:xfrm>
            <a:off x="5550498" y="4050708"/>
            <a:ext cx="1514531" cy="30008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答辩人：朱浩</a:t>
            </a:r>
          </a:p>
        </p:txBody>
      </p:sp>
      <p:sp>
        <p:nvSpPr>
          <p:cNvPr id="34" name="文本框 33">
            <a:extLst>
              <a:ext uri="{FF2B5EF4-FFF2-40B4-BE49-F238E27FC236}">
                <a16:creationId xmlns:a16="http://schemas.microsoft.com/office/drawing/2014/main" id="{C2971961-83F1-AFEB-0C6F-73568C1DDADC}"/>
              </a:ext>
            </a:extLst>
          </p:cNvPr>
          <p:cNvSpPr txBox="1"/>
          <p:nvPr/>
        </p:nvSpPr>
        <p:spPr>
          <a:xfrm>
            <a:off x="5550498" y="3353380"/>
            <a:ext cx="1920409" cy="30008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指导老师：王江涛</a:t>
            </a:r>
          </a:p>
        </p:txBody>
      </p:sp>
      <p:pic>
        <p:nvPicPr>
          <p:cNvPr id="35" name="图片 34">
            <a:extLst>
              <a:ext uri="{FF2B5EF4-FFF2-40B4-BE49-F238E27FC236}">
                <a16:creationId xmlns:a16="http://schemas.microsoft.com/office/drawing/2014/main" id="{08769251-111C-0FA5-0B9F-1FAE6FDFF6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1270" y="305651"/>
            <a:ext cx="1501458" cy="1501458"/>
          </a:xfrm>
          <a:prstGeom prst="rect">
            <a:avLst/>
          </a:prstGeom>
        </p:spPr>
      </p:pic>
      <p:sp>
        <p:nvSpPr>
          <p:cNvPr id="37" name="文本框 36">
            <a:extLst>
              <a:ext uri="{FF2B5EF4-FFF2-40B4-BE49-F238E27FC236}">
                <a16:creationId xmlns:a16="http://schemas.microsoft.com/office/drawing/2014/main" id="{7DA108B1-EAFD-22FE-9EDC-0D2713F1C2FA}"/>
              </a:ext>
            </a:extLst>
          </p:cNvPr>
          <p:cNvSpPr txBox="1"/>
          <p:nvPr/>
        </p:nvSpPr>
        <p:spPr>
          <a:xfrm>
            <a:off x="2285999" y="2713336"/>
            <a:ext cx="4572000" cy="369332"/>
          </a:xfrm>
          <a:prstGeom prst="rect">
            <a:avLst/>
          </a:prstGeom>
          <a:noFill/>
        </p:spPr>
        <p:txBody>
          <a:bodyPr wrap="square">
            <a:spAutoFit/>
          </a:bodyPr>
          <a:lstStyle/>
          <a:p>
            <a:pPr algn="ctr"/>
            <a:r>
              <a:rPr lang="zh-CN" altLang="en-US" sz="1800" dirty="0">
                <a:solidFill>
                  <a:srgbClr val="005CA1"/>
                </a:solidFill>
                <a:latin typeface="楷体" panose="02010609060101010101" pitchFamily="49" charset="-122"/>
                <a:ea typeface="楷体" panose="02010609060101010101" pitchFamily="49" charset="-122"/>
              </a:rPr>
              <a:t>毕业设计答辩</a:t>
            </a:r>
            <a:r>
              <a:rPr lang="en-US" altLang="zh-CN" sz="1800" dirty="0">
                <a:solidFill>
                  <a:srgbClr val="005CA1"/>
                </a:solidFill>
                <a:latin typeface="楷体" panose="02010609060101010101" pitchFamily="49" charset="-122"/>
                <a:ea typeface="楷体" panose="02010609060101010101" pitchFamily="49" charset="-122"/>
              </a:rPr>
              <a:t>PPT</a:t>
            </a:r>
            <a:endParaRPr lang="zh-CN" altLang="en-US" sz="1800" dirty="0">
              <a:solidFill>
                <a:srgbClr val="005CA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37924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0232" y="205901"/>
            <a:ext cx="3647152" cy="646331"/>
          </a:xfrm>
          <a:prstGeom prst="rect">
            <a:avLst/>
          </a:prstGeom>
          <a:noFill/>
        </p:spPr>
        <p:txBody>
          <a:bodyPr wrap="none">
            <a:spAutoFit/>
          </a:bodyPr>
          <a:lstStyle/>
          <a:p>
            <a:pPr>
              <a:defRPr/>
            </a:pPr>
            <a:r>
              <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第二部分：车道线检测模块的实现</a:t>
            </a:r>
          </a:p>
          <a:p>
            <a:pPr>
              <a:defRPr/>
            </a:pPr>
            <a:endPar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5" name="矩形 4"/>
          <p:cNvSpPr/>
          <p:nvPr/>
        </p:nvSpPr>
        <p:spPr>
          <a:xfrm>
            <a:off x="90232" y="575233"/>
            <a:ext cx="1723549" cy="215444"/>
          </a:xfrm>
          <a:prstGeom prst="rect">
            <a:avLst/>
          </a:prstGeom>
        </p:spPr>
        <p:txBody>
          <a:bodyPr wrap="none">
            <a:spAutoFit/>
          </a:bodyPr>
          <a:lstStyle/>
          <a:p>
            <a:pPr lvl="0" fontAlgn="base">
              <a:spcBef>
                <a:spcPct val="0"/>
              </a:spcBef>
              <a:spcAft>
                <a:spcPct val="0"/>
              </a:spcAft>
              <a:defRPr/>
            </a:pPr>
            <a:r>
              <a:rPr lang="en-US" altLang="zh-CN" sz="800" dirty="0">
                <a:solidFill>
                  <a:schemeClr val="accent1"/>
                </a:solidFill>
                <a:latin typeface="楷体" panose="02010609060101010101" pitchFamily="49" charset="-122"/>
                <a:ea typeface="楷体" panose="02010609060101010101" pitchFamily="49" charset="-122"/>
              </a:rPr>
              <a:t>RESEARCH METHODS AND PROCESSES</a:t>
            </a:r>
          </a:p>
        </p:txBody>
      </p:sp>
      <p:cxnSp>
        <p:nvCxnSpPr>
          <p:cNvPr id="7" name="直接连接符 6"/>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5026B8C-DCE5-2A24-5FB9-173330178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375" y="927389"/>
            <a:ext cx="7850551" cy="2657778"/>
          </a:xfrm>
          <a:prstGeom prst="rect">
            <a:avLst/>
          </a:prstGeom>
        </p:spPr>
      </p:pic>
      <p:sp>
        <p:nvSpPr>
          <p:cNvPr id="6" name="文本框 5">
            <a:extLst>
              <a:ext uri="{FF2B5EF4-FFF2-40B4-BE49-F238E27FC236}">
                <a16:creationId xmlns:a16="http://schemas.microsoft.com/office/drawing/2014/main" id="{581C4F9E-0794-545D-E275-05395CB38312}"/>
              </a:ext>
            </a:extLst>
          </p:cNvPr>
          <p:cNvSpPr txBox="1"/>
          <p:nvPr/>
        </p:nvSpPr>
        <p:spPr>
          <a:xfrm>
            <a:off x="1366182" y="3892945"/>
            <a:ext cx="6411636" cy="646331"/>
          </a:xfrm>
          <a:prstGeom prst="rect">
            <a:avLst/>
          </a:prstGeom>
          <a:noFill/>
        </p:spPr>
        <p:txBody>
          <a:bodyPr wrap="square" rtlCol="0">
            <a:spAutoFit/>
          </a:bodyPr>
          <a:lstStyle/>
          <a:p>
            <a:pPr algn="just"/>
            <a:r>
              <a:rPr lang="zh-CN" altLang="zh-CN" sz="1800" kern="100" dirty="0">
                <a:effectLst/>
                <a:latin typeface="楷体" panose="02010609060101010101" pitchFamily="49" charset="-122"/>
                <a:ea typeface="楷体" panose="02010609060101010101" pitchFamily="49" charset="-122"/>
                <a:cs typeface="Times New Roman" panose="02020603050405020304" pitchFamily="18" charset="0"/>
              </a:rPr>
              <a:t>车道线检测模块采用</a:t>
            </a:r>
            <a:r>
              <a:rPr lang="en-US" altLang="zh-CN" sz="1800" kern="100" dirty="0">
                <a:solidFill>
                  <a:srgbClr val="FF0000"/>
                </a:solidFill>
                <a:effectLst/>
                <a:latin typeface="楷体" panose="02010609060101010101" pitchFamily="49" charset="-122"/>
                <a:ea typeface="楷体" panose="02010609060101010101" pitchFamily="49" charset="-122"/>
              </a:rPr>
              <a:t>Lanenet</a:t>
            </a:r>
            <a:r>
              <a:rPr lang="zh-CN" altLang="zh-CN" sz="1800" kern="100" dirty="0">
                <a:effectLst/>
                <a:latin typeface="楷体" panose="02010609060101010101" pitchFamily="49" charset="-122"/>
                <a:ea typeface="楷体" panose="02010609060101010101" pitchFamily="49" charset="-122"/>
                <a:cs typeface="Times New Roman" panose="02020603050405020304" pitchFamily="18" charset="0"/>
              </a:rPr>
              <a:t>神经网络，通过使用</a:t>
            </a:r>
            <a:r>
              <a:rPr lang="zh-CN" altLang="zh-CN" sz="1800" kern="1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经典图像分割模型</a:t>
            </a:r>
            <a:r>
              <a:rPr lang="en-US" altLang="zh-CN" sz="1800" kern="100" dirty="0">
                <a:solidFill>
                  <a:srgbClr val="FF0000"/>
                </a:solidFill>
                <a:effectLst/>
                <a:latin typeface="楷体" panose="02010609060101010101" pitchFamily="49" charset="-122"/>
                <a:ea typeface="楷体" panose="02010609060101010101" pitchFamily="49" charset="-122"/>
              </a:rPr>
              <a:t>UNet</a:t>
            </a:r>
            <a:r>
              <a:rPr lang="zh-CN" altLang="zh-CN" sz="1800" kern="100" dirty="0">
                <a:effectLst/>
                <a:latin typeface="楷体" panose="02010609060101010101" pitchFamily="49" charset="-122"/>
                <a:ea typeface="楷体" panose="02010609060101010101" pitchFamily="49" charset="-122"/>
                <a:cs typeface="Times New Roman" panose="02020603050405020304" pitchFamily="18" charset="0"/>
              </a:rPr>
              <a:t>替换其主干网络，提高了车道线检测的精准度。</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27519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0232" y="205901"/>
            <a:ext cx="3416320" cy="646331"/>
          </a:xfrm>
          <a:prstGeom prst="rect">
            <a:avLst/>
          </a:prstGeom>
          <a:noFill/>
        </p:spPr>
        <p:txBody>
          <a:bodyPr wrap="none">
            <a:spAutoFit/>
          </a:bodyPr>
          <a:lstStyle/>
          <a:p>
            <a:pPr>
              <a:defRPr/>
            </a:pPr>
            <a:r>
              <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第二部分：目标检测模块的实现</a:t>
            </a:r>
          </a:p>
          <a:p>
            <a:pPr>
              <a:defRPr/>
            </a:pPr>
            <a:endPar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5" name="矩形 4"/>
          <p:cNvSpPr/>
          <p:nvPr/>
        </p:nvSpPr>
        <p:spPr>
          <a:xfrm>
            <a:off x="90232" y="575233"/>
            <a:ext cx="1723549" cy="215444"/>
          </a:xfrm>
          <a:prstGeom prst="rect">
            <a:avLst/>
          </a:prstGeom>
        </p:spPr>
        <p:txBody>
          <a:bodyPr wrap="none">
            <a:spAutoFit/>
          </a:bodyPr>
          <a:lstStyle/>
          <a:p>
            <a:pPr lvl="0" fontAlgn="base">
              <a:spcBef>
                <a:spcPct val="0"/>
              </a:spcBef>
              <a:spcAft>
                <a:spcPct val="0"/>
              </a:spcAft>
              <a:defRPr/>
            </a:pPr>
            <a:r>
              <a:rPr lang="en-US" altLang="zh-CN" sz="800" dirty="0">
                <a:solidFill>
                  <a:schemeClr val="accent1"/>
                </a:solidFill>
                <a:latin typeface="楷体" panose="02010609060101010101" pitchFamily="49" charset="-122"/>
                <a:ea typeface="楷体" panose="02010609060101010101" pitchFamily="49" charset="-122"/>
              </a:rPr>
              <a:t>RESEARCH METHODS AND PROCESSES</a:t>
            </a:r>
          </a:p>
        </p:txBody>
      </p:sp>
      <p:cxnSp>
        <p:nvCxnSpPr>
          <p:cNvPr id="7" name="直接连接符 6"/>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AB2D84C-FC45-9224-11A0-359A667B6016}"/>
              </a:ext>
            </a:extLst>
          </p:cNvPr>
          <p:cNvSpPr txBox="1"/>
          <p:nvPr/>
        </p:nvSpPr>
        <p:spPr>
          <a:xfrm>
            <a:off x="5439235" y="2187208"/>
            <a:ext cx="3541105" cy="1631216"/>
          </a:xfrm>
          <a:prstGeom prst="rect">
            <a:avLst/>
          </a:prstGeom>
          <a:noFill/>
        </p:spPr>
        <p:txBody>
          <a:bodyPr wrap="square">
            <a:spAutoFit/>
          </a:bodyPr>
          <a:lstStyle/>
          <a:p>
            <a:pPr algn="just"/>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目标</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标志检测模块采用</a:t>
            </a:r>
            <a:r>
              <a:rPr lang="en-US" altLang="zh-CN" sz="2000" kern="100" dirty="0">
                <a:effectLst/>
                <a:latin typeface="楷体" panose="02010609060101010101" pitchFamily="49" charset="-122"/>
                <a:ea typeface="楷体" panose="02010609060101010101" pitchFamily="49" charset="-122"/>
              </a:rPr>
              <a:t>Yolov5</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模型，通过加入</a:t>
            </a:r>
            <a:r>
              <a:rPr lang="zh-CN" altLang="zh-CN" sz="2000" kern="1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卷积块注意力模块</a:t>
            </a:r>
            <a:r>
              <a:rPr lang="en-US" altLang="zh-CN" sz="2000" kern="100" dirty="0">
                <a:solidFill>
                  <a:srgbClr val="FF0000"/>
                </a:solidFill>
                <a:effectLst/>
                <a:latin typeface="楷体" panose="02010609060101010101" pitchFamily="49" charset="-122"/>
                <a:ea typeface="楷体" panose="02010609060101010101" pitchFamily="49" charset="-122"/>
              </a:rPr>
              <a:t>CBAM</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有利于解决原始网络</a:t>
            </a:r>
            <a:r>
              <a:rPr lang="zh-CN" altLang="zh-CN" sz="2000" kern="1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无注意力偏好</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的问题，使模型对特征提取更加稳健。</a:t>
            </a:r>
            <a:endParaRPr lang="zh-CN" altLang="en-US" sz="1800"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C302A3D6-0588-DF8B-3A4D-1139F0FEAB44}"/>
              </a:ext>
            </a:extLst>
          </p:cNvPr>
          <p:cNvPicPr>
            <a:picLocks noChangeAspect="1"/>
          </p:cNvPicPr>
          <p:nvPr/>
        </p:nvPicPr>
        <p:blipFill>
          <a:blip r:embed="rId2"/>
          <a:stretch>
            <a:fillRect/>
          </a:stretch>
        </p:blipFill>
        <p:spPr>
          <a:xfrm>
            <a:off x="322993" y="1221564"/>
            <a:ext cx="4987290" cy="3059430"/>
          </a:xfrm>
          <a:prstGeom prst="rect">
            <a:avLst/>
          </a:prstGeom>
          <a:noFill/>
          <a:ln>
            <a:noFill/>
          </a:ln>
        </p:spPr>
      </p:pic>
    </p:spTree>
    <p:extLst>
      <p:ext uri="{BB962C8B-B14F-4D97-AF65-F5344CB8AC3E}">
        <p14:creationId xmlns:p14="http://schemas.microsoft.com/office/powerpoint/2010/main" val="3694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0" y="1807696"/>
            <a:ext cx="4156364" cy="1528108"/>
          </a:xfrm>
          <a:custGeom>
            <a:avLst/>
            <a:gdLst>
              <a:gd name="connsiteX0" fmla="*/ 0 w 4156364"/>
              <a:gd name="connsiteY0" fmla="*/ 0 h 1528108"/>
              <a:gd name="connsiteX1" fmla="*/ 3392310 w 4156364"/>
              <a:gd name="connsiteY1" fmla="*/ 0 h 1528108"/>
              <a:gd name="connsiteX2" fmla="*/ 4156364 w 4156364"/>
              <a:gd name="connsiteY2" fmla="*/ 764054 h 1528108"/>
              <a:gd name="connsiteX3" fmla="*/ 3392310 w 4156364"/>
              <a:gd name="connsiteY3" fmla="*/ 1528108 h 1528108"/>
              <a:gd name="connsiteX4" fmla="*/ 0 w 4156364"/>
              <a:gd name="connsiteY4" fmla="*/ 1528108 h 152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364" h="1528108">
                <a:moveTo>
                  <a:pt x="0" y="0"/>
                </a:moveTo>
                <a:lnTo>
                  <a:pt x="3392310" y="0"/>
                </a:lnTo>
                <a:cubicBezTo>
                  <a:pt x="3814285" y="0"/>
                  <a:pt x="4156364" y="342079"/>
                  <a:pt x="4156364" y="764054"/>
                </a:cubicBezTo>
                <a:cubicBezTo>
                  <a:pt x="4156364" y="1186029"/>
                  <a:pt x="3814285" y="1528108"/>
                  <a:pt x="3392310" y="1528108"/>
                </a:cubicBezTo>
                <a:lnTo>
                  <a:pt x="0" y="15281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64814" y="1906402"/>
            <a:ext cx="1330697" cy="1330697"/>
          </a:xfrm>
          <a:prstGeom prst="ellipse">
            <a:avLst/>
          </a:prstGeom>
          <a:solidFill>
            <a:srgbClr val="EEF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accent1"/>
                </a:solidFill>
                <a:latin typeface="楷体" panose="02010609060101010101" pitchFamily="49" charset="-122"/>
                <a:ea typeface="楷体" panose="02010609060101010101" pitchFamily="49" charset="-122"/>
              </a:rPr>
              <a:t>03</a:t>
            </a:r>
            <a:endParaRPr lang="zh-CN" altLang="en-US" sz="4800" b="1" dirty="0">
              <a:solidFill>
                <a:schemeClr val="accent1"/>
              </a:solidFill>
              <a:latin typeface="楷体" panose="02010609060101010101" pitchFamily="49" charset="-122"/>
              <a:ea typeface="楷体" panose="02010609060101010101" pitchFamily="49" charset="-122"/>
            </a:endParaRPr>
          </a:p>
        </p:txBody>
      </p:sp>
      <p:sp>
        <p:nvSpPr>
          <p:cNvPr id="13" name="矩形 12"/>
          <p:cNvSpPr/>
          <p:nvPr/>
        </p:nvSpPr>
        <p:spPr bwMode="auto">
          <a:xfrm>
            <a:off x="4156364" y="1979980"/>
            <a:ext cx="1620957" cy="523220"/>
          </a:xfrm>
          <a:prstGeom prst="rect">
            <a:avLst/>
          </a:prstGeom>
          <a:noFill/>
        </p:spPr>
        <p:txBody>
          <a:bodyPr wrap="none">
            <a:spAutoFit/>
          </a:bodyPr>
          <a:lstStyle/>
          <a:p>
            <a:pPr>
              <a:defRPr/>
            </a:pPr>
            <a:r>
              <a:rPr lang="zh-CN" altLang="en-US" sz="2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项目演示</a:t>
            </a:r>
          </a:p>
        </p:txBody>
      </p:sp>
      <p:sp>
        <p:nvSpPr>
          <p:cNvPr id="14" name="矩形 13"/>
          <p:cNvSpPr/>
          <p:nvPr/>
        </p:nvSpPr>
        <p:spPr>
          <a:xfrm>
            <a:off x="4156364" y="2503201"/>
            <a:ext cx="1723549" cy="276999"/>
          </a:xfrm>
          <a:prstGeom prst="rect">
            <a:avLst/>
          </a:prstGeom>
        </p:spPr>
        <p:txBody>
          <a:bodyPr wrap="none">
            <a:spAutoFit/>
          </a:bodyPr>
          <a:lstStyle/>
          <a:p>
            <a:pPr lvl="0" fontAlgn="base">
              <a:spcBef>
                <a:spcPct val="0"/>
              </a:spcBef>
              <a:spcAft>
                <a:spcPct val="0"/>
              </a:spcAft>
              <a:defRPr/>
            </a:pPr>
            <a:r>
              <a:rPr lang="en-US" altLang="zh-CN" sz="1200" dirty="0">
                <a:solidFill>
                  <a:schemeClr val="accent1"/>
                </a:solidFill>
                <a:latin typeface="楷体" panose="02010609060101010101" pitchFamily="49" charset="-122"/>
                <a:ea typeface="楷体" panose="02010609060101010101" pitchFamily="49" charset="-122"/>
              </a:rPr>
              <a:t>PROJECT PRESENTATION</a:t>
            </a:r>
          </a:p>
        </p:txBody>
      </p:sp>
      <p:cxnSp>
        <p:nvCxnSpPr>
          <p:cNvPr id="16" name="直接连接符 15"/>
          <p:cNvCxnSpPr/>
          <p:nvPr/>
        </p:nvCxnSpPr>
        <p:spPr>
          <a:xfrm>
            <a:off x="4260126" y="2849452"/>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692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演示视频">
            <a:hlinkClick r:id="" action="ppaction://media"/>
            <a:extLst>
              <a:ext uri="{FF2B5EF4-FFF2-40B4-BE49-F238E27FC236}">
                <a16:creationId xmlns:a16="http://schemas.microsoft.com/office/drawing/2014/main" id="{FE567DB2-0481-BB89-B43D-CE98586400BF}"/>
              </a:ext>
            </a:extLst>
          </p:cNvPr>
          <p:cNvPicPr>
            <a:picLocks noChangeAspect="1"/>
          </p:cNvPicPr>
          <p:nvPr>
            <a:videoFile r:link="rId1"/>
            <p:extLst>
              <p:ext uri="{DAA4B4D4-6D71-4841-9C94-3DE7FCFB9230}">
                <p14:media xmlns:p14="http://schemas.microsoft.com/office/powerpoint/2010/main" r:embed="rId2">
                  <p14:trim st="15317" end="10644"/>
                </p14:media>
              </p:ext>
            </p:extLst>
          </p:nvPr>
        </p:nvPicPr>
        <p:blipFill>
          <a:blip r:embed="rId4"/>
          <a:stretch>
            <a:fillRect/>
          </a:stretch>
        </p:blipFill>
        <p:spPr>
          <a:xfrm>
            <a:off x="-71766" y="0"/>
            <a:ext cx="9307841" cy="5400675"/>
          </a:xfrm>
          <a:prstGeom prst="rect">
            <a:avLst/>
          </a:prstGeom>
        </p:spPr>
      </p:pic>
    </p:spTree>
    <p:extLst>
      <p:ext uri="{BB962C8B-B14F-4D97-AF65-F5344CB8AC3E}">
        <p14:creationId xmlns:p14="http://schemas.microsoft.com/office/powerpoint/2010/main" val="60221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0" y="1807696"/>
            <a:ext cx="4156364" cy="1528108"/>
          </a:xfrm>
          <a:custGeom>
            <a:avLst/>
            <a:gdLst>
              <a:gd name="connsiteX0" fmla="*/ 0 w 4156364"/>
              <a:gd name="connsiteY0" fmla="*/ 0 h 1528108"/>
              <a:gd name="connsiteX1" fmla="*/ 3392310 w 4156364"/>
              <a:gd name="connsiteY1" fmla="*/ 0 h 1528108"/>
              <a:gd name="connsiteX2" fmla="*/ 4156364 w 4156364"/>
              <a:gd name="connsiteY2" fmla="*/ 764054 h 1528108"/>
              <a:gd name="connsiteX3" fmla="*/ 3392310 w 4156364"/>
              <a:gd name="connsiteY3" fmla="*/ 1528108 h 1528108"/>
              <a:gd name="connsiteX4" fmla="*/ 0 w 4156364"/>
              <a:gd name="connsiteY4" fmla="*/ 1528108 h 152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364" h="1528108">
                <a:moveTo>
                  <a:pt x="0" y="0"/>
                </a:moveTo>
                <a:lnTo>
                  <a:pt x="3392310" y="0"/>
                </a:lnTo>
                <a:cubicBezTo>
                  <a:pt x="3814285" y="0"/>
                  <a:pt x="4156364" y="342079"/>
                  <a:pt x="4156364" y="764054"/>
                </a:cubicBezTo>
                <a:cubicBezTo>
                  <a:pt x="4156364" y="1186029"/>
                  <a:pt x="3814285" y="1528108"/>
                  <a:pt x="3392310" y="1528108"/>
                </a:cubicBezTo>
                <a:lnTo>
                  <a:pt x="0" y="15281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64814" y="1906402"/>
            <a:ext cx="1330697" cy="1330697"/>
          </a:xfrm>
          <a:prstGeom prst="ellipse">
            <a:avLst/>
          </a:prstGeom>
          <a:solidFill>
            <a:srgbClr val="EEF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accent1"/>
                </a:solidFill>
                <a:latin typeface="楷体" panose="02010609060101010101" pitchFamily="49" charset="-122"/>
                <a:ea typeface="楷体" panose="02010609060101010101" pitchFamily="49" charset="-122"/>
              </a:rPr>
              <a:t>04</a:t>
            </a:r>
            <a:endParaRPr lang="zh-CN" altLang="en-US" sz="4800" b="1" dirty="0">
              <a:solidFill>
                <a:schemeClr val="accent1"/>
              </a:solidFill>
              <a:latin typeface="楷体" panose="02010609060101010101" pitchFamily="49" charset="-122"/>
              <a:ea typeface="楷体" panose="02010609060101010101" pitchFamily="49" charset="-122"/>
            </a:endParaRPr>
          </a:p>
        </p:txBody>
      </p:sp>
      <p:sp>
        <p:nvSpPr>
          <p:cNvPr id="13" name="矩形 12"/>
          <p:cNvSpPr/>
          <p:nvPr/>
        </p:nvSpPr>
        <p:spPr bwMode="auto">
          <a:xfrm>
            <a:off x="4156364" y="1979980"/>
            <a:ext cx="1620957" cy="523220"/>
          </a:xfrm>
          <a:prstGeom prst="rect">
            <a:avLst/>
          </a:prstGeom>
          <a:noFill/>
        </p:spPr>
        <p:txBody>
          <a:bodyPr wrap="none">
            <a:spAutoFit/>
          </a:bodyPr>
          <a:lstStyle/>
          <a:p>
            <a:pPr>
              <a:defRPr/>
            </a:pPr>
            <a:r>
              <a:rPr lang="zh-CN" altLang="en-US" sz="2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论文总结</a:t>
            </a:r>
          </a:p>
        </p:txBody>
      </p:sp>
      <p:sp>
        <p:nvSpPr>
          <p:cNvPr id="14" name="矩形 13"/>
          <p:cNvSpPr/>
          <p:nvPr/>
        </p:nvSpPr>
        <p:spPr>
          <a:xfrm>
            <a:off x="4156364" y="2503201"/>
            <a:ext cx="1492716" cy="276999"/>
          </a:xfrm>
          <a:prstGeom prst="rect">
            <a:avLst/>
          </a:prstGeom>
        </p:spPr>
        <p:txBody>
          <a:bodyPr wrap="none">
            <a:spAutoFit/>
          </a:bodyPr>
          <a:lstStyle/>
          <a:p>
            <a:pPr lvl="0" fontAlgn="base">
              <a:spcBef>
                <a:spcPct val="0"/>
              </a:spcBef>
              <a:spcAft>
                <a:spcPct val="0"/>
              </a:spcAft>
              <a:defRPr/>
            </a:pPr>
            <a:r>
              <a:rPr lang="en-US" altLang="zh-CN" sz="1200" dirty="0">
                <a:solidFill>
                  <a:schemeClr val="accent1"/>
                </a:solidFill>
                <a:latin typeface="楷体" panose="02010609060101010101" pitchFamily="49" charset="-122"/>
                <a:ea typeface="楷体" panose="02010609060101010101" pitchFamily="49" charset="-122"/>
              </a:rPr>
              <a:t>THE PAPER SUMMARY</a:t>
            </a:r>
          </a:p>
        </p:txBody>
      </p:sp>
      <p:cxnSp>
        <p:nvCxnSpPr>
          <p:cNvPr id="16" name="直接连接符 15"/>
          <p:cNvCxnSpPr/>
          <p:nvPr/>
        </p:nvCxnSpPr>
        <p:spPr>
          <a:xfrm>
            <a:off x="4260126" y="2849452"/>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34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bwMode="auto">
          <a:xfrm>
            <a:off x="90232" y="205901"/>
            <a:ext cx="2262158" cy="369332"/>
          </a:xfrm>
          <a:prstGeom prst="rect">
            <a:avLst/>
          </a:prstGeom>
          <a:noFill/>
        </p:spPr>
        <p:txBody>
          <a:bodyPr wrap="none">
            <a:spAutoFit/>
          </a:bodyPr>
          <a:lstStyle/>
          <a:p>
            <a:pPr>
              <a:defRPr/>
            </a:pPr>
            <a:r>
              <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第四部分：论文总结</a:t>
            </a:r>
          </a:p>
        </p:txBody>
      </p:sp>
      <p:sp>
        <p:nvSpPr>
          <p:cNvPr id="57" name="矩形 56"/>
          <p:cNvSpPr/>
          <p:nvPr/>
        </p:nvSpPr>
        <p:spPr>
          <a:xfrm>
            <a:off x="90232" y="575233"/>
            <a:ext cx="1056700" cy="215444"/>
          </a:xfrm>
          <a:prstGeom prst="rect">
            <a:avLst/>
          </a:prstGeom>
        </p:spPr>
        <p:txBody>
          <a:bodyPr wrap="none">
            <a:spAutoFit/>
          </a:bodyPr>
          <a:lstStyle/>
          <a:p>
            <a:pPr lvl="0" fontAlgn="base">
              <a:spcBef>
                <a:spcPct val="0"/>
              </a:spcBef>
              <a:spcAft>
                <a:spcPct val="0"/>
              </a:spcAft>
              <a:defRPr/>
            </a:pPr>
            <a:r>
              <a:rPr lang="en-US" altLang="zh-CN" sz="800" dirty="0">
                <a:solidFill>
                  <a:schemeClr val="accent1"/>
                </a:solidFill>
                <a:latin typeface="楷体" panose="02010609060101010101" pitchFamily="49" charset="-122"/>
                <a:ea typeface="楷体" panose="02010609060101010101" pitchFamily="49" charset="-122"/>
              </a:rPr>
              <a:t>THE PAPER SUMMARY</a:t>
            </a:r>
          </a:p>
        </p:txBody>
      </p:sp>
      <p:cxnSp>
        <p:nvCxnSpPr>
          <p:cNvPr id="58" name="直接连接符 57"/>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Freeform 5"/>
          <p:cNvSpPr>
            <a:spLocks noEditPoints="1"/>
          </p:cNvSpPr>
          <p:nvPr/>
        </p:nvSpPr>
        <p:spPr bwMode="auto">
          <a:xfrm>
            <a:off x="839788" y="1557338"/>
            <a:ext cx="2486025" cy="2652712"/>
          </a:xfrm>
          <a:custGeom>
            <a:avLst/>
            <a:gdLst>
              <a:gd name="T0" fmla="*/ 258 w 660"/>
              <a:gd name="T1" fmla="*/ 632 h 704"/>
              <a:gd name="T2" fmla="*/ 258 w 660"/>
              <a:gd name="T3" fmla="*/ 661 h 704"/>
              <a:gd name="T4" fmla="*/ 416 w 660"/>
              <a:gd name="T5" fmla="*/ 646 h 704"/>
              <a:gd name="T6" fmla="*/ 380 w 660"/>
              <a:gd name="T7" fmla="*/ 675 h 704"/>
              <a:gd name="T8" fmla="*/ 265 w 660"/>
              <a:gd name="T9" fmla="*/ 689 h 704"/>
              <a:gd name="T10" fmla="*/ 380 w 660"/>
              <a:gd name="T11" fmla="*/ 704 h 704"/>
              <a:gd name="T12" fmla="*/ 380 w 660"/>
              <a:gd name="T13" fmla="*/ 675 h 704"/>
              <a:gd name="T14" fmla="*/ 14 w 660"/>
              <a:gd name="T15" fmla="*/ 309 h 704"/>
              <a:gd name="T16" fmla="*/ 14 w 660"/>
              <a:gd name="T17" fmla="*/ 338 h 704"/>
              <a:gd name="T18" fmla="*/ 86 w 660"/>
              <a:gd name="T19" fmla="*/ 323 h 704"/>
              <a:gd name="T20" fmla="*/ 646 w 660"/>
              <a:gd name="T21" fmla="*/ 309 h 704"/>
              <a:gd name="T22" fmla="*/ 574 w 660"/>
              <a:gd name="T23" fmla="*/ 323 h 704"/>
              <a:gd name="T24" fmla="*/ 646 w 660"/>
              <a:gd name="T25" fmla="*/ 338 h 704"/>
              <a:gd name="T26" fmla="*/ 646 w 660"/>
              <a:gd name="T27" fmla="*/ 309 h 704"/>
              <a:gd name="T28" fmla="*/ 97 w 660"/>
              <a:gd name="T29" fmla="*/ 535 h 704"/>
              <a:gd name="T30" fmla="*/ 117 w 660"/>
              <a:gd name="T31" fmla="*/ 556 h 704"/>
              <a:gd name="T32" fmla="*/ 145 w 660"/>
              <a:gd name="T33" fmla="*/ 507 h 704"/>
              <a:gd name="T34" fmla="*/ 542 w 660"/>
              <a:gd name="T35" fmla="*/ 91 h 704"/>
              <a:gd name="T36" fmla="*/ 514 w 660"/>
              <a:gd name="T37" fmla="*/ 140 h 704"/>
              <a:gd name="T38" fmla="*/ 562 w 660"/>
              <a:gd name="T39" fmla="*/ 112 h 704"/>
              <a:gd name="T40" fmla="*/ 542 w 660"/>
              <a:gd name="T41" fmla="*/ 91 h 704"/>
              <a:gd name="T42" fmla="*/ 146 w 660"/>
              <a:gd name="T43" fmla="*/ 140 h 704"/>
              <a:gd name="T44" fmla="*/ 118 w 660"/>
              <a:gd name="T45" fmla="*/ 91 h 704"/>
              <a:gd name="T46" fmla="*/ 97 w 660"/>
              <a:gd name="T47" fmla="*/ 112 h 704"/>
              <a:gd name="T48" fmla="*/ 535 w 660"/>
              <a:gd name="T49" fmla="*/ 507 h 704"/>
              <a:gd name="T50" fmla="*/ 514 w 660"/>
              <a:gd name="T51" fmla="*/ 528 h 704"/>
              <a:gd name="T52" fmla="*/ 563 w 660"/>
              <a:gd name="T53" fmla="*/ 556 h 704"/>
              <a:gd name="T54" fmla="*/ 535 w 660"/>
              <a:gd name="T55" fmla="*/ 507 h 704"/>
              <a:gd name="T56" fmla="*/ 344 w 660"/>
              <a:gd name="T57" fmla="*/ 72 h 704"/>
              <a:gd name="T58" fmla="*/ 330 w 660"/>
              <a:gd name="T59" fmla="*/ 0 h 704"/>
              <a:gd name="T60" fmla="*/ 316 w 660"/>
              <a:gd name="T61" fmla="*/ 72 h 704"/>
              <a:gd name="T62" fmla="*/ 330 w 660"/>
              <a:gd name="T63" fmla="*/ 115 h 704"/>
              <a:gd name="T64" fmla="*/ 215 w 660"/>
              <a:gd name="T65" fmla="*/ 512 h 704"/>
              <a:gd name="T66" fmla="*/ 244 w 660"/>
              <a:gd name="T67" fmla="*/ 617 h 704"/>
              <a:gd name="T68" fmla="*/ 445 w 660"/>
              <a:gd name="T69" fmla="*/ 588 h 704"/>
              <a:gd name="T70" fmla="*/ 546 w 660"/>
              <a:gd name="T71" fmla="*/ 331 h 704"/>
              <a:gd name="T72" fmla="*/ 430 w 660"/>
              <a:gd name="T73" fmla="*/ 488 h 704"/>
              <a:gd name="T74" fmla="*/ 416 w 660"/>
              <a:gd name="T75" fmla="*/ 589 h 704"/>
              <a:gd name="T76" fmla="*/ 344 w 660"/>
              <a:gd name="T77" fmla="*/ 464 h 704"/>
              <a:gd name="T78" fmla="*/ 413 w 660"/>
              <a:gd name="T79" fmla="*/ 378 h 704"/>
              <a:gd name="T80" fmla="*/ 330 w 660"/>
              <a:gd name="T81" fmla="*/ 440 h 704"/>
              <a:gd name="T82" fmla="*/ 247 w 660"/>
              <a:gd name="T83" fmla="*/ 378 h 704"/>
              <a:gd name="T84" fmla="*/ 316 w 660"/>
              <a:gd name="T85" fmla="*/ 464 h 704"/>
              <a:gd name="T86" fmla="*/ 244 w 660"/>
              <a:gd name="T87" fmla="*/ 589 h 704"/>
              <a:gd name="T88" fmla="*/ 230 w 660"/>
              <a:gd name="T89" fmla="*/ 488 h 704"/>
              <a:gd name="T90" fmla="*/ 330 w 660"/>
              <a:gd name="T91" fmla="*/ 144 h 704"/>
              <a:gd name="T92" fmla="*/ 430 w 660"/>
              <a:gd name="T93" fmla="*/ 488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0" h="704">
                <a:moveTo>
                  <a:pt x="402" y="632"/>
                </a:moveTo>
                <a:cubicBezTo>
                  <a:pt x="258" y="632"/>
                  <a:pt x="258" y="632"/>
                  <a:pt x="258" y="632"/>
                </a:cubicBezTo>
                <a:cubicBezTo>
                  <a:pt x="251" y="632"/>
                  <a:pt x="244" y="638"/>
                  <a:pt x="244" y="646"/>
                </a:cubicBezTo>
                <a:cubicBezTo>
                  <a:pt x="244" y="654"/>
                  <a:pt x="250" y="661"/>
                  <a:pt x="258" y="661"/>
                </a:cubicBezTo>
                <a:cubicBezTo>
                  <a:pt x="402" y="661"/>
                  <a:pt x="402" y="661"/>
                  <a:pt x="402" y="661"/>
                </a:cubicBezTo>
                <a:cubicBezTo>
                  <a:pt x="409" y="661"/>
                  <a:pt x="416" y="654"/>
                  <a:pt x="416" y="646"/>
                </a:cubicBezTo>
                <a:cubicBezTo>
                  <a:pt x="416" y="638"/>
                  <a:pt x="410" y="632"/>
                  <a:pt x="402" y="632"/>
                </a:cubicBezTo>
                <a:close/>
                <a:moveTo>
                  <a:pt x="380" y="675"/>
                </a:moveTo>
                <a:cubicBezTo>
                  <a:pt x="280" y="675"/>
                  <a:pt x="280" y="675"/>
                  <a:pt x="280" y="675"/>
                </a:cubicBezTo>
                <a:cubicBezTo>
                  <a:pt x="272" y="675"/>
                  <a:pt x="265" y="681"/>
                  <a:pt x="265" y="689"/>
                </a:cubicBezTo>
                <a:cubicBezTo>
                  <a:pt x="265" y="697"/>
                  <a:pt x="272" y="704"/>
                  <a:pt x="280" y="704"/>
                </a:cubicBezTo>
                <a:cubicBezTo>
                  <a:pt x="380" y="704"/>
                  <a:pt x="380" y="704"/>
                  <a:pt x="380" y="704"/>
                </a:cubicBezTo>
                <a:cubicBezTo>
                  <a:pt x="388" y="704"/>
                  <a:pt x="395" y="697"/>
                  <a:pt x="395" y="689"/>
                </a:cubicBezTo>
                <a:cubicBezTo>
                  <a:pt x="395" y="681"/>
                  <a:pt x="388" y="675"/>
                  <a:pt x="380" y="675"/>
                </a:cubicBezTo>
                <a:close/>
                <a:moveTo>
                  <a:pt x="72" y="309"/>
                </a:moveTo>
                <a:cubicBezTo>
                  <a:pt x="14" y="309"/>
                  <a:pt x="14" y="309"/>
                  <a:pt x="14" y="309"/>
                </a:cubicBezTo>
                <a:cubicBezTo>
                  <a:pt x="7" y="309"/>
                  <a:pt x="0" y="315"/>
                  <a:pt x="0" y="323"/>
                </a:cubicBezTo>
                <a:cubicBezTo>
                  <a:pt x="0" y="331"/>
                  <a:pt x="6" y="338"/>
                  <a:pt x="14" y="338"/>
                </a:cubicBezTo>
                <a:cubicBezTo>
                  <a:pt x="72" y="338"/>
                  <a:pt x="72" y="338"/>
                  <a:pt x="72" y="338"/>
                </a:cubicBezTo>
                <a:cubicBezTo>
                  <a:pt x="79" y="338"/>
                  <a:pt x="86" y="331"/>
                  <a:pt x="86" y="323"/>
                </a:cubicBezTo>
                <a:cubicBezTo>
                  <a:pt x="86" y="315"/>
                  <a:pt x="80" y="309"/>
                  <a:pt x="72" y="309"/>
                </a:cubicBezTo>
                <a:close/>
                <a:moveTo>
                  <a:pt x="646" y="309"/>
                </a:moveTo>
                <a:cubicBezTo>
                  <a:pt x="588" y="309"/>
                  <a:pt x="588" y="309"/>
                  <a:pt x="588" y="309"/>
                </a:cubicBezTo>
                <a:cubicBezTo>
                  <a:pt x="581" y="309"/>
                  <a:pt x="574" y="315"/>
                  <a:pt x="574" y="323"/>
                </a:cubicBezTo>
                <a:cubicBezTo>
                  <a:pt x="574" y="331"/>
                  <a:pt x="580" y="338"/>
                  <a:pt x="588" y="338"/>
                </a:cubicBezTo>
                <a:cubicBezTo>
                  <a:pt x="646" y="338"/>
                  <a:pt x="646" y="338"/>
                  <a:pt x="646" y="338"/>
                </a:cubicBezTo>
                <a:cubicBezTo>
                  <a:pt x="653" y="338"/>
                  <a:pt x="660" y="331"/>
                  <a:pt x="660" y="323"/>
                </a:cubicBezTo>
                <a:cubicBezTo>
                  <a:pt x="660" y="315"/>
                  <a:pt x="653" y="309"/>
                  <a:pt x="646" y="309"/>
                </a:cubicBezTo>
                <a:close/>
                <a:moveTo>
                  <a:pt x="125" y="507"/>
                </a:moveTo>
                <a:cubicBezTo>
                  <a:pt x="97" y="535"/>
                  <a:pt x="97" y="535"/>
                  <a:pt x="97" y="535"/>
                </a:cubicBezTo>
                <a:cubicBezTo>
                  <a:pt x="91" y="541"/>
                  <a:pt x="91" y="550"/>
                  <a:pt x="97" y="556"/>
                </a:cubicBezTo>
                <a:cubicBezTo>
                  <a:pt x="102" y="562"/>
                  <a:pt x="112" y="562"/>
                  <a:pt x="117" y="556"/>
                </a:cubicBezTo>
                <a:cubicBezTo>
                  <a:pt x="145" y="528"/>
                  <a:pt x="145" y="528"/>
                  <a:pt x="145" y="528"/>
                </a:cubicBezTo>
                <a:cubicBezTo>
                  <a:pt x="151" y="522"/>
                  <a:pt x="151" y="513"/>
                  <a:pt x="145" y="507"/>
                </a:cubicBezTo>
                <a:cubicBezTo>
                  <a:pt x="141" y="501"/>
                  <a:pt x="131" y="501"/>
                  <a:pt x="125" y="507"/>
                </a:cubicBezTo>
                <a:close/>
                <a:moveTo>
                  <a:pt x="542" y="91"/>
                </a:moveTo>
                <a:cubicBezTo>
                  <a:pt x="514" y="119"/>
                  <a:pt x="514" y="119"/>
                  <a:pt x="514" y="119"/>
                </a:cubicBezTo>
                <a:cubicBezTo>
                  <a:pt x="508" y="125"/>
                  <a:pt x="508" y="134"/>
                  <a:pt x="514" y="140"/>
                </a:cubicBezTo>
                <a:cubicBezTo>
                  <a:pt x="519" y="145"/>
                  <a:pt x="529" y="145"/>
                  <a:pt x="534" y="140"/>
                </a:cubicBezTo>
                <a:cubicBezTo>
                  <a:pt x="562" y="112"/>
                  <a:pt x="562" y="112"/>
                  <a:pt x="562" y="112"/>
                </a:cubicBezTo>
                <a:cubicBezTo>
                  <a:pt x="568" y="106"/>
                  <a:pt x="568" y="96"/>
                  <a:pt x="562" y="91"/>
                </a:cubicBezTo>
                <a:cubicBezTo>
                  <a:pt x="557" y="85"/>
                  <a:pt x="547" y="85"/>
                  <a:pt x="542" y="91"/>
                </a:cubicBezTo>
                <a:close/>
                <a:moveTo>
                  <a:pt x="125" y="140"/>
                </a:moveTo>
                <a:cubicBezTo>
                  <a:pt x="131" y="145"/>
                  <a:pt x="141" y="145"/>
                  <a:pt x="146" y="140"/>
                </a:cubicBezTo>
                <a:cubicBezTo>
                  <a:pt x="152" y="134"/>
                  <a:pt x="152" y="125"/>
                  <a:pt x="146" y="119"/>
                </a:cubicBezTo>
                <a:cubicBezTo>
                  <a:pt x="118" y="91"/>
                  <a:pt x="118" y="91"/>
                  <a:pt x="118" y="91"/>
                </a:cubicBezTo>
                <a:cubicBezTo>
                  <a:pt x="112" y="85"/>
                  <a:pt x="103" y="85"/>
                  <a:pt x="97" y="91"/>
                </a:cubicBezTo>
                <a:cubicBezTo>
                  <a:pt x="92" y="96"/>
                  <a:pt x="92" y="106"/>
                  <a:pt x="97" y="112"/>
                </a:cubicBezTo>
                <a:cubicBezTo>
                  <a:pt x="98" y="112"/>
                  <a:pt x="125" y="140"/>
                  <a:pt x="125" y="140"/>
                </a:cubicBezTo>
                <a:close/>
                <a:moveTo>
                  <a:pt x="535" y="507"/>
                </a:moveTo>
                <a:cubicBezTo>
                  <a:pt x="529" y="501"/>
                  <a:pt x="519" y="501"/>
                  <a:pt x="514" y="507"/>
                </a:cubicBezTo>
                <a:cubicBezTo>
                  <a:pt x="508" y="513"/>
                  <a:pt x="508" y="522"/>
                  <a:pt x="514" y="528"/>
                </a:cubicBezTo>
                <a:cubicBezTo>
                  <a:pt x="542" y="556"/>
                  <a:pt x="542" y="556"/>
                  <a:pt x="542" y="556"/>
                </a:cubicBezTo>
                <a:cubicBezTo>
                  <a:pt x="548" y="562"/>
                  <a:pt x="557" y="562"/>
                  <a:pt x="563" y="556"/>
                </a:cubicBezTo>
                <a:cubicBezTo>
                  <a:pt x="568" y="550"/>
                  <a:pt x="568" y="541"/>
                  <a:pt x="563" y="535"/>
                </a:cubicBezTo>
                <a:lnTo>
                  <a:pt x="535" y="507"/>
                </a:lnTo>
                <a:close/>
                <a:moveTo>
                  <a:pt x="330" y="87"/>
                </a:moveTo>
                <a:cubicBezTo>
                  <a:pt x="338" y="87"/>
                  <a:pt x="344" y="80"/>
                  <a:pt x="344" y="72"/>
                </a:cubicBezTo>
                <a:cubicBezTo>
                  <a:pt x="344" y="15"/>
                  <a:pt x="344" y="15"/>
                  <a:pt x="344" y="15"/>
                </a:cubicBezTo>
                <a:cubicBezTo>
                  <a:pt x="344" y="7"/>
                  <a:pt x="338" y="0"/>
                  <a:pt x="330" y="0"/>
                </a:cubicBezTo>
                <a:cubicBezTo>
                  <a:pt x="322" y="0"/>
                  <a:pt x="316" y="7"/>
                  <a:pt x="316" y="15"/>
                </a:cubicBezTo>
                <a:cubicBezTo>
                  <a:pt x="316" y="72"/>
                  <a:pt x="316" y="72"/>
                  <a:pt x="316" y="72"/>
                </a:cubicBezTo>
                <a:cubicBezTo>
                  <a:pt x="316" y="80"/>
                  <a:pt x="322" y="87"/>
                  <a:pt x="330" y="87"/>
                </a:cubicBezTo>
                <a:close/>
                <a:moveTo>
                  <a:pt x="330" y="115"/>
                </a:moveTo>
                <a:cubicBezTo>
                  <a:pt x="211" y="115"/>
                  <a:pt x="115" y="211"/>
                  <a:pt x="115" y="330"/>
                </a:cubicBezTo>
                <a:cubicBezTo>
                  <a:pt x="115" y="407"/>
                  <a:pt x="155" y="474"/>
                  <a:pt x="215" y="512"/>
                </a:cubicBezTo>
                <a:cubicBezTo>
                  <a:pt x="215" y="588"/>
                  <a:pt x="215" y="588"/>
                  <a:pt x="215" y="588"/>
                </a:cubicBezTo>
                <a:cubicBezTo>
                  <a:pt x="215" y="604"/>
                  <a:pt x="228" y="617"/>
                  <a:pt x="244" y="617"/>
                </a:cubicBezTo>
                <a:cubicBezTo>
                  <a:pt x="416" y="617"/>
                  <a:pt x="416" y="617"/>
                  <a:pt x="416" y="617"/>
                </a:cubicBezTo>
                <a:cubicBezTo>
                  <a:pt x="432" y="617"/>
                  <a:pt x="445" y="604"/>
                  <a:pt x="445" y="588"/>
                </a:cubicBezTo>
                <a:cubicBezTo>
                  <a:pt x="445" y="513"/>
                  <a:pt x="445" y="513"/>
                  <a:pt x="445" y="513"/>
                </a:cubicBezTo>
                <a:cubicBezTo>
                  <a:pt x="505" y="475"/>
                  <a:pt x="546" y="407"/>
                  <a:pt x="546" y="331"/>
                </a:cubicBezTo>
                <a:cubicBezTo>
                  <a:pt x="545" y="211"/>
                  <a:pt x="449" y="115"/>
                  <a:pt x="330" y="115"/>
                </a:cubicBezTo>
                <a:close/>
                <a:moveTo>
                  <a:pt x="430" y="488"/>
                </a:moveTo>
                <a:cubicBezTo>
                  <a:pt x="421" y="493"/>
                  <a:pt x="416" y="503"/>
                  <a:pt x="416" y="513"/>
                </a:cubicBezTo>
                <a:cubicBezTo>
                  <a:pt x="416" y="589"/>
                  <a:pt x="416" y="589"/>
                  <a:pt x="416" y="589"/>
                </a:cubicBezTo>
                <a:cubicBezTo>
                  <a:pt x="344" y="589"/>
                  <a:pt x="344" y="589"/>
                  <a:pt x="344" y="589"/>
                </a:cubicBezTo>
                <a:cubicBezTo>
                  <a:pt x="344" y="464"/>
                  <a:pt x="344" y="464"/>
                  <a:pt x="344" y="464"/>
                </a:cubicBezTo>
                <a:cubicBezTo>
                  <a:pt x="413" y="397"/>
                  <a:pt x="413" y="397"/>
                  <a:pt x="413" y="397"/>
                </a:cubicBezTo>
                <a:cubicBezTo>
                  <a:pt x="418" y="392"/>
                  <a:pt x="418" y="383"/>
                  <a:pt x="413" y="378"/>
                </a:cubicBezTo>
                <a:cubicBezTo>
                  <a:pt x="408" y="373"/>
                  <a:pt x="398" y="373"/>
                  <a:pt x="393" y="378"/>
                </a:cubicBezTo>
                <a:cubicBezTo>
                  <a:pt x="330" y="440"/>
                  <a:pt x="330" y="440"/>
                  <a:pt x="330" y="440"/>
                </a:cubicBezTo>
                <a:cubicBezTo>
                  <a:pt x="267" y="378"/>
                  <a:pt x="267" y="378"/>
                  <a:pt x="267" y="378"/>
                </a:cubicBezTo>
                <a:cubicBezTo>
                  <a:pt x="262" y="373"/>
                  <a:pt x="252" y="373"/>
                  <a:pt x="247" y="378"/>
                </a:cubicBezTo>
                <a:cubicBezTo>
                  <a:pt x="242" y="383"/>
                  <a:pt x="242" y="391"/>
                  <a:pt x="247" y="397"/>
                </a:cubicBezTo>
                <a:cubicBezTo>
                  <a:pt x="316" y="464"/>
                  <a:pt x="316" y="464"/>
                  <a:pt x="316" y="464"/>
                </a:cubicBezTo>
                <a:cubicBezTo>
                  <a:pt x="316" y="589"/>
                  <a:pt x="316" y="589"/>
                  <a:pt x="316" y="589"/>
                </a:cubicBezTo>
                <a:cubicBezTo>
                  <a:pt x="244" y="589"/>
                  <a:pt x="244" y="589"/>
                  <a:pt x="244" y="589"/>
                </a:cubicBezTo>
                <a:cubicBezTo>
                  <a:pt x="244" y="513"/>
                  <a:pt x="244" y="513"/>
                  <a:pt x="244" y="513"/>
                </a:cubicBezTo>
                <a:cubicBezTo>
                  <a:pt x="244" y="502"/>
                  <a:pt x="239" y="494"/>
                  <a:pt x="230" y="488"/>
                </a:cubicBezTo>
                <a:cubicBezTo>
                  <a:pt x="176" y="454"/>
                  <a:pt x="143" y="395"/>
                  <a:pt x="143" y="331"/>
                </a:cubicBezTo>
                <a:cubicBezTo>
                  <a:pt x="143" y="228"/>
                  <a:pt x="227" y="144"/>
                  <a:pt x="330" y="144"/>
                </a:cubicBezTo>
                <a:cubicBezTo>
                  <a:pt x="433" y="144"/>
                  <a:pt x="517" y="228"/>
                  <a:pt x="517" y="331"/>
                </a:cubicBezTo>
                <a:cubicBezTo>
                  <a:pt x="517" y="395"/>
                  <a:pt x="484" y="454"/>
                  <a:pt x="430" y="4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弧形 8"/>
          <p:cNvSpPr/>
          <p:nvPr/>
        </p:nvSpPr>
        <p:spPr>
          <a:xfrm>
            <a:off x="292819" y="1093713"/>
            <a:ext cx="3579962" cy="3579962"/>
          </a:xfrm>
          <a:prstGeom prst="arc">
            <a:avLst>
              <a:gd name="adj1" fmla="val 17901995"/>
              <a:gd name="adj2" fmla="val 8966945"/>
            </a:avLst>
          </a:prstGeom>
          <a:ln w="2857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3213628" y="1442134"/>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41935" y="1302606"/>
            <a:ext cx="4809246" cy="2619948"/>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车道线检测模块采用 </a:t>
            </a:r>
            <a:r>
              <a:rPr lang="en-US" altLang="zh-CN" sz="1600" dirty="0">
                <a:solidFill>
                  <a:schemeClr val="tx1">
                    <a:lumMod val="85000"/>
                    <a:lumOff val="15000"/>
                  </a:schemeClr>
                </a:solidFill>
                <a:latin typeface="楷体" panose="02010609060101010101" pitchFamily="49" charset="-122"/>
                <a:ea typeface="楷体" panose="02010609060101010101" pitchFamily="49" charset="-122"/>
              </a:rPr>
              <a:t>Lanenet </a:t>
            </a: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神经网络，通过使用经典图像分割模型 </a:t>
            </a:r>
            <a:r>
              <a:rPr lang="en-US" altLang="zh-CN" sz="1600" dirty="0">
                <a:solidFill>
                  <a:schemeClr val="tx1">
                    <a:lumMod val="85000"/>
                    <a:lumOff val="15000"/>
                  </a:schemeClr>
                </a:solidFill>
                <a:latin typeface="楷体" panose="02010609060101010101" pitchFamily="49" charset="-122"/>
                <a:ea typeface="楷体" panose="02010609060101010101" pitchFamily="49" charset="-122"/>
              </a:rPr>
              <a:t>UNet </a:t>
            </a: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替换其主干网络，提高了车道线检测的精准度。</a:t>
            </a:r>
            <a:endParaRPr lang="en-US" altLang="zh-CN" sz="1600" dirty="0">
              <a:solidFill>
                <a:schemeClr val="tx1">
                  <a:lumMod val="85000"/>
                  <a:lumOff val="15000"/>
                </a:schemeClr>
              </a:solidFill>
              <a:latin typeface="楷体" panose="02010609060101010101" pitchFamily="49" charset="-122"/>
              <a:ea typeface="楷体" panose="02010609060101010101" pitchFamily="49" charset="-122"/>
            </a:endParaRPr>
          </a:p>
          <a:p>
            <a:pPr marL="171450" indent="-171450">
              <a:lnSpc>
                <a:spcPct val="150000"/>
              </a:lnSpc>
              <a:buFont typeface="Arial" panose="020B0604020202020204" pitchFamily="34" charset="0"/>
              <a:buChar char="•"/>
            </a:pPr>
            <a:endParaRPr lang="en-US" altLang="zh-CN" sz="1600" dirty="0">
              <a:solidFill>
                <a:schemeClr val="tx1">
                  <a:lumMod val="85000"/>
                  <a:lumOff val="15000"/>
                </a:schemeClr>
              </a:solidFill>
              <a:latin typeface="楷体" panose="02010609060101010101" pitchFamily="49" charset="-122"/>
              <a:ea typeface="楷体" panose="02010609060101010101" pitchFamily="49" charset="-122"/>
            </a:endParaRPr>
          </a:p>
          <a:p>
            <a:pPr marL="171450" indent="-171450" algn="just">
              <a:lnSpc>
                <a:spcPct val="150000"/>
              </a:lnSpc>
              <a:buFont typeface="Arial" panose="020B0604020202020204" pitchFamily="34" charset="0"/>
              <a:buChar char="•"/>
            </a:pP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转向标志检测模块采用 </a:t>
            </a:r>
            <a:r>
              <a:rPr lang="en-US" altLang="zh-CN" sz="1600" dirty="0">
                <a:solidFill>
                  <a:schemeClr val="tx1">
                    <a:lumMod val="85000"/>
                    <a:lumOff val="15000"/>
                  </a:schemeClr>
                </a:solidFill>
                <a:latin typeface="楷体" panose="02010609060101010101" pitchFamily="49" charset="-122"/>
                <a:ea typeface="楷体" panose="02010609060101010101" pitchFamily="49" charset="-122"/>
              </a:rPr>
              <a:t>Yolov5 </a:t>
            </a: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模型，通过加入卷积块注意力模块 </a:t>
            </a:r>
            <a:r>
              <a:rPr lang="en-US" altLang="zh-CN" sz="1600" dirty="0">
                <a:solidFill>
                  <a:schemeClr val="tx1">
                    <a:lumMod val="85000"/>
                    <a:lumOff val="15000"/>
                  </a:schemeClr>
                </a:solidFill>
                <a:latin typeface="楷体" panose="02010609060101010101" pitchFamily="49" charset="-122"/>
                <a:ea typeface="楷体" panose="02010609060101010101" pitchFamily="49" charset="-122"/>
              </a:rPr>
              <a:t>CBAM </a:t>
            </a: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有利于解决原始网络无注意力偏好的问题，使模型对特征提取更加稳健。</a:t>
            </a:r>
            <a:endParaRPr lang="en-US" altLang="zh-CN" sz="1600" dirty="0">
              <a:solidFill>
                <a:schemeClr val="tx1">
                  <a:lumMod val="85000"/>
                  <a:lumOff val="15000"/>
                </a:schemeClr>
              </a:solidFill>
              <a:latin typeface="楷体" panose="02010609060101010101" pitchFamily="49" charset="-122"/>
              <a:ea typeface="楷体" panose="02010609060101010101" pitchFamily="49" charset="-122"/>
            </a:endParaRPr>
          </a:p>
        </p:txBody>
      </p:sp>
      <p:grpSp>
        <p:nvGrpSpPr>
          <p:cNvPr id="2" name="组合 1">
            <a:extLst>
              <a:ext uri="{FF2B5EF4-FFF2-40B4-BE49-F238E27FC236}">
                <a16:creationId xmlns:a16="http://schemas.microsoft.com/office/drawing/2014/main" id="{899249A9-1415-132B-3142-3616FC17A822}"/>
              </a:ext>
            </a:extLst>
          </p:cNvPr>
          <p:cNvGrpSpPr/>
          <p:nvPr/>
        </p:nvGrpSpPr>
        <p:grpSpPr>
          <a:xfrm>
            <a:off x="3378140" y="748238"/>
            <a:ext cx="1107996" cy="513869"/>
            <a:chOff x="3711407" y="1199423"/>
            <a:chExt cx="1107996" cy="513869"/>
          </a:xfrm>
        </p:grpSpPr>
        <p:sp>
          <p:nvSpPr>
            <p:cNvPr id="15" name="矩形 14"/>
            <p:cNvSpPr/>
            <p:nvPr/>
          </p:nvSpPr>
          <p:spPr bwMode="auto">
            <a:xfrm>
              <a:off x="3711407" y="1199423"/>
              <a:ext cx="1107996" cy="461665"/>
            </a:xfrm>
            <a:prstGeom prst="rect">
              <a:avLst/>
            </a:prstGeom>
            <a:noFill/>
          </p:spPr>
          <p:txBody>
            <a:bodyPr wrap="none">
              <a:spAutoFit/>
            </a:bodyPr>
            <a:lstStyle/>
            <a:p>
              <a:pPr>
                <a:defRPr/>
              </a:pPr>
              <a:r>
                <a:rPr lang="zh-CN" altLang="en-US" sz="24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创新点</a:t>
              </a:r>
            </a:p>
          </p:txBody>
        </p:sp>
        <p:cxnSp>
          <p:nvCxnSpPr>
            <p:cNvPr id="17" name="直接连接符 16"/>
            <p:cNvCxnSpPr/>
            <p:nvPr/>
          </p:nvCxnSpPr>
          <p:spPr>
            <a:xfrm>
              <a:off x="3840498" y="1713292"/>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3225740" y="3934321"/>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1754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bwMode="auto">
          <a:xfrm>
            <a:off x="90232" y="205901"/>
            <a:ext cx="2262158" cy="369332"/>
          </a:xfrm>
          <a:prstGeom prst="rect">
            <a:avLst/>
          </a:prstGeom>
          <a:noFill/>
        </p:spPr>
        <p:txBody>
          <a:bodyPr wrap="none">
            <a:spAutoFit/>
          </a:bodyPr>
          <a:lstStyle/>
          <a:p>
            <a:pPr>
              <a:defRPr/>
            </a:pPr>
            <a:r>
              <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第四部分：论文总结</a:t>
            </a:r>
          </a:p>
        </p:txBody>
      </p:sp>
      <p:sp>
        <p:nvSpPr>
          <p:cNvPr id="57" name="矩形 56"/>
          <p:cNvSpPr/>
          <p:nvPr/>
        </p:nvSpPr>
        <p:spPr>
          <a:xfrm>
            <a:off x="90232" y="575233"/>
            <a:ext cx="1056700" cy="215444"/>
          </a:xfrm>
          <a:prstGeom prst="rect">
            <a:avLst/>
          </a:prstGeom>
        </p:spPr>
        <p:txBody>
          <a:bodyPr wrap="none">
            <a:spAutoFit/>
          </a:bodyPr>
          <a:lstStyle/>
          <a:p>
            <a:pPr lvl="0" fontAlgn="base">
              <a:spcBef>
                <a:spcPct val="0"/>
              </a:spcBef>
              <a:spcAft>
                <a:spcPct val="0"/>
              </a:spcAft>
              <a:defRPr/>
            </a:pPr>
            <a:r>
              <a:rPr lang="en-US" altLang="zh-CN" sz="800" dirty="0">
                <a:solidFill>
                  <a:schemeClr val="accent1"/>
                </a:solidFill>
                <a:latin typeface="楷体" panose="02010609060101010101" pitchFamily="49" charset="-122"/>
                <a:ea typeface="楷体" panose="02010609060101010101" pitchFamily="49" charset="-122"/>
              </a:rPr>
              <a:t>THE PAPER SUMMARY</a:t>
            </a:r>
          </a:p>
        </p:txBody>
      </p:sp>
      <p:cxnSp>
        <p:nvCxnSpPr>
          <p:cNvPr id="58" name="直接连接符 57"/>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弧形 8"/>
          <p:cNvSpPr/>
          <p:nvPr/>
        </p:nvSpPr>
        <p:spPr>
          <a:xfrm>
            <a:off x="292819" y="1093713"/>
            <a:ext cx="3579962" cy="3579962"/>
          </a:xfrm>
          <a:prstGeom prst="arc">
            <a:avLst>
              <a:gd name="adj1" fmla="val 17901995"/>
              <a:gd name="adj2" fmla="val 8966945"/>
            </a:avLst>
          </a:prstGeom>
          <a:ln w="2857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3213628" y="1442134"/>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04371"/>
              </a:solidFill>
            </a:endParaRPr>
          </a:p>
        </p:txBody>
      </p:sp>
      <p:sp>
        <p:nvSpPr>
          <p:cNvPr id="18" name="椭圆 17"/>
          <p:cNvSpPr/>
          <p:nvPr/>
        </p:nvSpPr>
        <p:spPr>
          <a:xfrm>
            <a:off x="3127809" y="4049787"/>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083790" y="1373047"/>
            <a:ext cx="4767391" cy="3481722"/>
          </a:xfrm>
          <a:prstGeom prst="rect">
            <a:avLst/>
          </a:prstGeom>
        </p:spPr>
        <p:txBody>
          <a:bodyPr wrap="square">
            <a:spAutoFit/>
          </a:bodyPr>
          <a:lstStyle/>
          <a:p>
            <a:pPr marL="285750" indent="-285750" algn="just" latinLnBrk="0">
              <a:lnSpc>
                <a:spcPct val="125000"/>
              </a:lnSpc>
              <a:buFont typeface="Arial" panose="020B0604020202020204" pitchFamily="34" charset="0"/>
              <a:buChar char="•"/>
              <a:tabLst>
                <a:tab pos="2743200" algn="ctr"/>
                <a:tab pos="6096000" algn="r"/>
              </a:tabLst>
            </a:pP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本文引入了</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CBAM</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模块优化目标检测模型的网络结构设计，但该模块仍存在一些问题，比如</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CBAM</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模块对于目标检测模型的性能提升是有限的，尤其是在具有较强特征提取能力的目标检测模型中，而在较弱的模型中效果会更加明显。</a:t>
            </a:r>
            <a:endPar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endParaRPr>
          </a:p>
          <a:p>
            <a:pPr marL="285750" indent="-285750" algn="l" latinLnBrk="0">
              <a:lnSpc>
                <a:spcPct val="125000"/>
              </a:lnSpc>
              <a:buFont typeface="Arial" panose="020B0604020202020204" pitchFamily="34" charset="0"/>
              <a:buChar char="•"/>
              <a:tabLst>
                <a:tab pos="2743200" algn="ctr"/>
                <a:tab pos="6096000" algn="r"/>
              </a:tabLst>
            </a:pPr>
            <a:endPar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latinLnBrk="0">
              <a:lnSpc>
                <a:spcPct val="125000"/>
              </a:lnSpc>
              <a:buFont typeface="Arial" panose="020B0604020202020204" pitchFamily="34" charset="0"/>
              <a:buChar char="•"/>
              <a:tabLst>
                <a:tab pos="2743200" algn="ctr"/>
                <a:tab pos="6096000" algn="r"/>
                <a:tab pos="266700" algn="l"/>
              </a:tabLst>
            </a:pP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对于 </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Lanenet </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中使用了</a:t>
            </a:r>
            <a:r>
              <a:rPr lang="en-US" altLang="zh-CN" sz="1600" kern="100" dirty="0">
                <a:effectLst/>
                <a:latin typeface="楷体" panose="02010609060101010101" pitchFamily="49" charset="-122"/>
                <a:ea typeface="楷体" panose="02010609060101010101" pitchFamily="49" charset="-122"/>
                <a:cs typeface="Times New Roman" panose="02020603050405020304" pitchFamily="18" charset="0"/>
              </a:rPr>
              <a:t> UNet</a:t>
            </a:r>
            <a:r>
              <a:rPr lang="zh-CN" altLang="zh-CN" sz="1600" kern="100" dirty="0">
                <a:effectLst/>
                <a:latin typeface="楷体" panose="02010609060101010101" pitchFamily="49" charset="-122"/>
                <a:ea typeface="楷体" panose="02010609060101010101" pitchFamily="49" charset="-122"/>
                <a:cs typeface="Times New Roman" panose="02020603050405020304" pitchFamily="18" charset="0"/>
              </a:rPr>
              <a:t>虽然极大地提高了模型的车道线分割效果，但是降低了模型的实时速度，后续可以通过对模型进行剪枝或者融入其他更高性能的分割模型来继续优化。</a:t>
            </a:r>
          </a:p>
          <a:p>
            <a:pPr marL="171450" indent="-171450">
              <a:lnSpc>
                <a:spcPct val="150000"/>
              </a:lnSpc>
              <a:buFont typeface="Arial" panose="020B0604020202020204" pitchFamily="34" charset="0"/>
              <a:buChar char="•"/>
            </a:pPr>
            <a:endParaRPr lang="en-US" altLang="zh-CN" sz="1600" dirty="0">
              <a:solidFill>
                <a:schemeClr val="tx1">
                  <a:lumMod val="85000"/>
                  <a:lumOff val="15000"/>
                </a:schemeClr>
              </a:solidFill>
              <a:latin typeface="楷体" panose="02010609060101010101" pitchFamily="49" charset="-122"/>
              <a:ea typeface="楷体" panose="02010609060101010101" pitchFamily="49" charset="-122"/>
            </a:endParaRPr>
          </a:p>
        </p:txBody>
      </p:sp>
      <p:grpSp>
        <p:nvGrpSpPr>
          <p:cNvPr id="12" name="组合 11">
            <a:extLst>
              <a:ext uri="{FF2B5EF4-FFF2-40B4-BE49-F238E27FC236}">
                <a16:creationId xmlns:a16="http://schemas.microsoft.com/office/drawing/2014/main" id="{F4F0C8BD-4BF7-299F-DD22-1D7F978FBA3C}"/>
              </a:ext>
            </a:extLst>
          </p:cNvPr>
          <p:cNvGrpSpPr/>
          <p:nvPr/>
        </p:nvGrpSpPr>
        <p:grpSpPr>
          <a:xfrm>
            <a:off x="3432609" y="748072"/>
            <a:ext cx="1415772" cy="519851"/>
            <a:chOff x="3715245" y="3758815"/>
            <a:chExt cx="1415772" cy="519851"/>
          </a:xfrm>
        </p:grpSpPr>
        <p:sp>
          <p:nvSpPr>
            <p:cNvPr id="19" name="矩形 18"/>
            <p:cNvSpPr/>
            <p:nvPr/>
          </p:nvSpPr>
          <p:spPr bwMode="auto">
            <a:xfrm>
              <a:off x="3715245" y="3758815"/>
              <a:ext cx="1415772" cy="461665"/>
            </a:xfrm>
            <a:prstGeom prst="rect">
              <a:avLst/>
            </a:prstGeom>
            <a:noFill/>
          </p:spPr>
          <p:txBody>
            <a:bodyPr wrap="none">
              <a:spAutoFit/>
            </a:bodyPr>
            <a:lstStyle/>
            <a:p>
              <a:pPr>
                <a:defRPr/>
              </a:pPr>
              <a:r>
                <a:rPr lang="zh-CN" altLang="en-US" sz="24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不足之处</a:t>
              </a:r>
            </a:p>
          </p:txBody>
        </p:sp>
        <p:cxnSp>
          <p:nvCxnSpPr>
            <p:cNvPr id="21" name="直接连接符 20"/>
            <p:cNvCxnSpPr/>
            <p:nvPr/>
          </p:nvCxnSpPr>
          <p:spPr>
            <a:xfrm>
              <a:off x="3840498" y="4278666"/>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B8EDA2BA-65CB-A630-E3E0-BC6300235661}"/>
              </a:ext>
            </a:extLst>
          </p:cNvPr>
          <p:cNvGrpSpPr/>
          <p:nvPr/>
        </p:nvGrpSpPr>
        <p:grpSpPr>
          <a:xfrm>
            <a:off x="1153588" y="1726242"/>
            <a:ext cx="2279021" cy="2303687"/>
            <a:chOff x="7043739" y="527050"/>
            <a:chExt cx="733425" cy="741363"/>
          </a:xfrm>
          <a:solidFill>
            <a:srgbClr val="304371"/>
          </a:solidFill>
        </p:grpSpPr>
        <p:sp>
          <p:nvSpPr>
            <p:cNvPr id="8" name="Freeform 23">
              <a:extLst>
                <a:ext uri="{FF2B5EF4-FFF2-40B4-BE49-F238E27FC236}">
                  <a16:creationId xmlns:a16="http://schemas.microsoft.com/office/drawing/2014/main" id="{CA3765EE-B76C-B1C9-7701-34ED41DD1C8B}"/>
                </a:ext>
              </a:extLst>
            </p:cNvPr>
            <p:cNvSpPr>
              <a:spLocks noEditPoints="1"/>
            </p:cNvSpPr>
            <p:nvPr/>
          </p:nvSpPr>
          <p:spPr bwMode="auto">
            <a:xfrm>
              <a:off x="7342189" y="582613"/>
              <a:ext cx="434975" cy="414338"/>
            </a:xfrm>
            <a:custGeom>
              <a:avLst/>
              <a:gdLst>
                <a:gd name="T0" fmla="*/ 130 w 158"/>
                <a:gd name="T1" fmla="*/ 0 h 151"/>
                <a:gd name="T2" fmla="*/ 126 w 158"/>
                <a:gd name="T3" fmla="*/ 1 h 151"/>
                <a:gd name="T4" fmla="*/ 15 w 158"/>
                <a:gd name="T5" fmla="*/ 112 h 151"/>
                <a:gd name="T6" fmla="*/ 15 w 158"/>
                <a:gd name="T7" fmla="*/ 112 h 151"/>
                <a:gd name="T8" fmla="*/ 15 w 158"/>
                <a:gd name="T9" fmla="*/ 112 h 151"/>
                <a:gd name="T10" fmla="*/ 15 w 158"/>
                <a:gd name="T11" fmla="*/ 112 h 151"/>
                <a:gd name="T12" fmla="*/ 3 w 158"/>
                <a:gd name="T13" fmla="*/ 149 h 151"/>
                <a:gd name="T14" fmla="*/ 39 w 158"/>
                <a:gd name="T15" fmla="*/ 137 h 151"/>
                <a:gd name="T16" fmla="*/ 150 w 158"/>
                <a:gd name="T17" fmla="*/ 26 h 151"/>
                <a:gd name="T18" fmla="*/ 130 w 158"/>
                <a:gd name="T19" fmla="*/ 0 h 151"/>
                <a:gd name="T20" fmla="*/ 146 w 158"/>
                <a:gd name="T21" fmla="*/ 22 h 151"/>
                <a:gd name="T22" fmla="*/ 39 w 158"/>
                <a:gd name="T23" fmla="*/ 128 h 151"/>
                <a:gd name="T24" fmla="*/ 23 w 158"/>
                <a:gd name="T25" fmla="*/ 112 h 151"/>
                <a:gd name="T26" fmla="*/ 130 w 158"/>
                <a:gd name="T27" fmla="*/ 6 h 151"/>
                <a:gd name="T28" fmla="*/ 130 w 158"/>
                <a:gd name="T29" fmla="*/ 5 h 151"/>
                <a:gd name="T30" fmla="*/ 146 w 158"/>
                <a:gd name="T31" fmla="*/ 19 h 151"/>
                <a:gd name="T32" fmla="*/ 146 w 158"/>
                <a:gd name="T33" fmla="*/ 2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1">
                  <a:moveTo>
                    <a:pt x="130" y="0"/>
                  </a:moveTo>
                  <a:cubicBezTo>
                    <a:pt x="128" y="0"/>
                    <a:pt x="127" y="0"/>
                    <a:pt x="126" y="1"/>
                  </a:cubicBezTo>
                  <a:cubicBezTo>
                    <a:pt x="119" y="8"/>
                    <a:pt x="21" y="106"/>
                    <a:pt x="15" y="112"/>
                  </a:cubicBezTo>
                  <a:cubicBezTo>
                    <a:pt x="15" y="112"/>
                    <a:pt x="15" y="112"/>
                    <a:pt x="15" y="112"/>
                  </a:cubicBezTo>
                  <a:cubicBezTo>
                    <a:pt x="15" y="112"/>
                    <a:pt x="15" y="112"/>
                    <a:pt x="15" y="112"/>
                  </a:cubicBezTo>
                  <a:cubicBezTo>
                    <a:pt x="15" y="112"/>
                    <a:pt x="15" y="112"/>
                    <a:pt x="15" y="112"/>
                  </a:cubicBezTo>
                  <a:cubicBezTo>
                    <a:pt x="15" y="112"/>
                    <a:pt x="0" y="146"/>
                    <a:pt x="3" y="149"/>
                  </a:cubicBezTo>
                  <a:cubicBezTo>
                    <a:pt x="5" y="151"/>
                    <a:pt x="39" y="137"/>
                    <a:pt x="39" y="137"/>
                  </a:cubicBezTo>
                  <a:cubicBezTo>
                    <a:pt x="39" y="137"/>
                    <a:pt x="141" y="35"/>
                    <a:pt x="150" y="26"/>
                  </a:cubicBezTo>
                  <a:cubicBezTo>
                    <a:pt x="158" y="18"/>
                    <a:pt x="140" y="0"/>
                    <a:pt x="130" y="0"/>
                  </a:cubicBezTo>
                  <a:close/>
                  <a:moveTo>
                    <a:pt x="146" y="22"/>
                  </a:moveTo>
                  <a:cubicBezTo>
                    <a:pt x="39" y="128"/>
                    <a:pt x="39" y="128"/>
                    <a:pt x="39" y="128"/>
                  </a:cubicBezTo>
                  <a:cubicBezTo>
                    <a:pt x="23" y="112"/>
                    <a:pt x="23" y="112"/>
                    <a:pt x="23" y="112"/>
                  </a:cubicBezTo>
                  <a:cubicBezTo>
                    <a:pt x="43" y="93"/>
                    <a:pt x="124" y="11"/>
                    <a:pt x="130" y="6"/>
                  </a:cubicBezTo>
                  <a:cubicBezTo>
                    <a:pt x="130" y="6"/>
                    <a:pt x="130" y="5"/>
                    <a:pt x="130" y="5"/>
                  </a:cubicBezTo>
                  <a:cubicBezTo>
                    <a:pt x="134" y="5"/>
                    <a:pt x="143" y="12"/>
                    <a:pt x="146" y="19"/>
                  </a:cubicBezTo>
                  <a:cubicBezTo>
                    <a:pt x="146" y="20"/>
                    <a:pt x="146" y="21"/>
                    <a:pt x="146"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rgbClr val="304371"/>
                </a:solidFill>
                <a:latin typeface="楷体" panose="02010609060101010101" pitchFamily="49" charset="-122"/>
                <a:ea typeface="楷体" panose="02010609060101010101" pitchFamily="49" charset="-122"/>
              </a:endParaRPr>
            </a:p>
          </p:txBody>
        </p:sp>
        <p:sp>
          <p:nvSpPr>
            <p:cNvPr id="10" name="Freeform 24">
              <a:extLst>
                <a:ext uri="{FF2B5EF4-FFF2-40B4-BE49-F238E27FC236}">
                  <a16:creationId xmlns:a16="http://schemas.microsoft.com/office/drawing/2014/main" id="{A4533923-5F45-FC26-33C8-59F740E5F7E4}"/>
                </a:ext>
              </a:extLst>
            </p:cNvPr>
            <p:cNvSpPr>
              <a:spLocks/>
            </p:cNvSpPr>
            <p:nvPr/>
          </p:nvSpPr>
          <p:spPr bwMode="auto">
            <a:xfrm>
              <a:off x="7043739" y="527050"/>
              <a:ext cx="552450" cy="741363"/>
            </a:xfrm>
            <a:custGeom>
              <a:avLst/>
              <a:gdLst>
                <a:gd name="T0" fmla="*/ 184 w 201"/>
                <a:gd name="T1" fmla="*/ 128 h 270"/>
                <a:gd name="T2" fmla="*/ 184 w 201"/>
                <a:gd name="T3" fmla="*/ 214 h 270"/>
                <a:gd name="T4" fmla="*/ 142 w 201"/>
                <a:gd name="T5" fmla="*/ 214 h 270"/>
                <a:gd name="T6" fmla="*/ 142 w 201"/>
                <a:gd name="T7" fmla="*/ 252 h 270"/>
                <a:gd name="T8" fmla="*/ 142 w 201"/>
                <a:gd name="T9" fmla="*/ 253 h 270"/>
                <a:gd name="T10" fmla="*/ 18 w 201"/>
                <a:gd name="T11" fmla="*/ 253 h 270"/>
                <a:gd name="T12" fmla="*/ 18 w 201"/>
                <a:gd name="T13" fmla="*/ 18 h 270"/>
                <a:gd name="T14" fmla="*/ 184 w 201"/>
                <a:gd name="T15" fmla="*/ 18 h 270"/>
                <a:gd name="T16" fmla="*/ 184 w 201"/>
                <a:gd name="T17" fmla="*/ 65 h 270"/>
                <a:gd name="T18" fmla="*/ 201 w 201"/>
                <a:gd name="T19" fmla="*/ 47 h 270"/>
                <a:gd name="T20" fmla="*/ 201 w 201"/>
                <a:gd name="T21" fmla="*/ 9 h 270"/>
                <a:gd name="T22" fmla="*/ 193 w 201"/>
                <a:gd name="T23" fmla="*/ 0 h 270"/>
                <a:gd name="T24" fmla="*/ 9 w 201"/>
                <a:gd name="T25" fmla="*/ 0 h 270"/>
                <a:gd name="T26" fmla="*/ 0 w 201"/>
                <a:gd name="T27" fmla="*/ 9 h 270"/>
                <a:gd name="T28" fmla="*/ 0 w 201"/>
                <a:gd name="T29" fmla="*/ 262 h 270"/>
                <a:gd name="T30" fmla="*/ 9 w 201"/>
                <a:gd name="T31" fmla="*/ 270 h 270"/>
                <a:gd name="T32" fmla="*/ 145 w 201"/>
                <a:gd name="T33" fmla="*/ 270 h 270"/>
                <a:gd name="T34" fmla="*/ 151 w 201"/>
                <a:gd name="T35" fmla="*/ 268 h 270"/>
                <a:gd name="T36" fmla="*/ 198 w 201"/>
                <a:gd name="T37" fmla="*/ 226 h 270"/>
                <a:gd name="T38" fmla="*/ 201 w 201"/>
                <a:gd name="T39" fmla="*/ 219 h 270"/>
                <a:gd name="T40" fmla="*/ 201 w 201"/>
                <a:gd name="T41" fmla="*/ 110 h 270"/>
                <a:gd name="T42" fmla="*/ 184 w 201"/>
                <a:gd name="T43" fmla="*/ 12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270">
                  <a:moveTo>
                    <a:pt x="184" y="128"/>
                  </a:moveTo>
                  <a:cubicBezTo>
                    <a:pt x="184" y="214"/>
                    <a:pt x="184" y="214"/>
                    <a:pt x="184" y="214"/>
                  </a:cubicBezTo>
                  <a:cubicBezTo>
                    <a:pt x="142" y="214"/>
                    <a:pt x="142" y="214"/>
                    <a:pt x="142" y="214"/>
                  </a:cubicBezTo>
                  <a:cubicBezTo>
                    <a:pt x="142" y="252"/>
                    <a:pt x="142" y="252"/>
                    <a:pt x="142" y="252"/>
                  </a:cubicBezTo>
                  <a:cubicBezTo>
                    <a:pt x="142" y="253"/>
                    <a:pt x="142" y="253"/>
                    <a:pt x="142" y="253"/>
                  </a:cubicBezTo>
                  <a:cubicBezTo>
                    <a:pt x="18" y="253"/>
                    <a:pt x="18" y="253"/>
                    <a:pt x="18" y="253"/>
                  </a:cubicBezTo>
                  <a:cubicBezTo>
                    <a:pt x="18" y="18"/>
                    <a:pt x="18" y="18"/>
                    <a:pt x="18" y="18"/>
                  </a:cubicBezTo>
                  <a:cubicBezTo>
                    <a:pt x="184" y="18"/>
                    <a:pt x="184" y="18"/>
                    <a:pt x="184" y="18"/>
                  </a:cubicBezTo>
                  <a:cubicBezTo>
                    <a:pt x="184" y="65"/>
                    <a:pt x="184" y="65"/>
                    <a:pt x="184" y="65"/>
                  </a:cubicBezTo>
                  <a:cubicBezTo>
                    <a:pt x="201" y="47"/>
                    <a:pt x="201" y="47"/>
                    <a:pt x="201" y="47"/>
                  </a:cubicBezTo>
                  <a:cubicBezTo>
                    <a:pt x="201" y="9"/>
                    <a:pt x="201" y="9"/>
                    <a:pt x="201" y="9"/>
                  </a:cubicBezTo>
                  <a:cubicBezTo>
                    <a:pt x="201" y="4"/>
                    <a:pt x="197" y="0"/>
                    <a:pt x="193" y="0"/>
                  </a:cubicBezTo>
                  <a:cubicBezTo>
                    <a:pt x="9" y="0"/>
                    <a:pt x="9" y="0"/>
                    <a:pt x="9" y="0"/>
                  </a:cubicBezTo>
                  <a:cubicBezTo>
                    <a:pt x="4" y="0"/>
                    <a:pt x="0" y="4"/>
                    <a:pt x="0" y="9"/>
                  </a:cubicBezTo>
                  <a:cubicBezTo>
                    <a:pt x="0" y="262"/>
                    <a:pt x="0" y="262"/>
                    <a:pt x="0" y="262"/>
                  </a:cubicBezTo>
                  <a:cubicBezTo>
                    <a:pt x="0" y="266"/>
                    <a:pt x="4" y="270"/>
                    <a:pt x="9" y="270"/>
                  </a:cubicBezTo>
                  <a:cubicBezTo>
                    <a:pt x="145" y="270"/>
                    <a:pt x="145" y="270"/>
                    <a:pt x="145" y="270"/>
                  </a:cubicBezTo>
                  <a:cubicBezTo>
                    <a:pt x="147" y="270"/>
                    <a:pt x="149" y="270"/>
                    <a:pt x="151" y="268"/>
                  </a:cubicBezTo>
                  <a:cubicBezTo>
                    <a:pt x="198" y="226"/>
                    <a:pt x="198" y="226"/>
                    <a:pt x="198" y="226"/>
                  </a:cubicBezTo>
                  <a:cubicBezTo>
                    <a:pt x="200" y="224"/>
                    <a:pt x="201" y="222"/>
                    <a:pt x="201" y="219"/>
                  </a:cubicBezTo>
                  <a:cubicBezTo>
                    <a:pt x="201" y="110"/>
                    <a:pt x="201" y="110"/>
                    <a:pt x="201" y="110"/>
                  </a:cubicBezTo>
                  <a:lnTo>
                    <a:pt x="184" y="12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rgbClr val="304371"/>
                </a:solidFill>
                <a:latin typeface="楷体" panose="02010609060101010101" pitchFamily="49" charset="-122"/>
                <a:ea typeface="楷体" panose="02010609060101010101" pitchFamily="49" charset="-122"/>
              </a:endParaRPr>
            </a:p>
          </p:txBody>
        </p:sp>
        <p:sp>
          <p:nvSpPr>
            <p:cNvPr id="11" name="Freeform 25">
              <a:extLst>
                <a:ext uri="{FF2B5EF4-FFF2-40B4-BE49-F238E27FC236}">
                  <a16:creationId xmlns:a16="http://schemas.microsoft.com/office/drawing/2014/main" id="{182D94B1-8424-535B-2CF2-07C852454830}"/>
                </a:ext>
              </a:extLst>
            </p:cNvPr>
            <p:cNvSpPr>
              <a:spLocks/>
            </p:cNvSpPr>
            <p:nvPr/>
          </p:nvSpPr>
          <p:spPr bwMode="auto">
            <a:xfrm>
              <a:off x="7458076" y="601663"/>
              <a:ext cx="282575" cy="282575"/>
            </a:xfrm>
            <a:custGeom>
              <a:avLst/>
              <a:gdLst>
                <a:gd name="T0" fmla="*/ 2 w 103"/>
                <a:gd name="T1" fmla="*/ 103 h 103"/>
                <a:gd name="T2" fmla="*/ 1 w 103"/>
                <a:gd name="T3" fmla="*/ 103 h 103"/>
                <a:gd name="T4" fmla="*/ 1 w 103"/>
                <a:gd name="T5" fmla="*/ 99 h 103"/>
                <a:gd name="T6" fmla="*/ 99 w 103"/>
                <a:gd name="T7" fmla="*/ 1 h 103"/>
                <a:gd name="T8" fmla="*/ 102 w 103"/>
                <a:gd name="T9" fmla="*/ 1 h 103"/>
                <a:gd name="T10" fmla="*/ 102 w 103"/>
                <a:gd name="T11" fmla="*/ 4 h 103"/>
                <a:gd name="T12" fmla="*/ 4 w 103"/>
                <a:gd name="T13" fmla="*/ 103 h 103"/>
                <a:gd name="T14" fmla="*/ 2 w 103"/>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2" y="103"/>
                  </a:moveTo>
                  <a:cubicBezTo>
                    <a:pt x="2" y="103"/>
                    <a:pt x="1" y="103"/>
                    <a:pt x="1" y="103"/>
                  </a:cubicBezTo>
                  <a:cubicBezTo>
                    <a:pt x="0" y="102"/>
                    <a:pt x="0" y="100"/>
                    <a:pt x="1" y="99"/>
                  </a:cubicBezTo>
                  <a:cubicBezTo>
                    <a:pt x="99" y="1"/>
                    <a:pt x="99" y="1"/>
                    <a:pt x="99" y="1"/>
                  </a:cubicBezTo>
                  <a:cubicBezTo>
                    <a:pt x="100" y="0"/>
                    <a:pt x="101" y="0"/>
                    <a:pt x="102" y="1"/>
                  </a:cubicBezTo>
                  <a:cubicBezTo>
                    <a:pt x="103" y="2"/>
                    <a:pt x="103" y="3"/>
                    <a:pt x="102" y="4"/>
                  </a:cubicBezTo>
                  <a:cubicBezTo>
                    <a:pt x="4" y="103"/>
                    <a:pt x="4" y="103"/>
                    <a:pt x="4" y="103"/>
                  </a:cubicBezTo>
                  <a:cubicBezTo>
                    <a:pt x="3" y="103"/>
                    <a:pt x="3" y="103"/>
                    <a:pt x="2" y="10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rgbClr val="304371"/>
                </a:solidFill>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318670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3AF8535-E8EE-55F8-843D-65312B513AB2}"/>
              </a:ext>
            </a:extLst>
          </p:cNvPr>
          <p:cNvGrpSpPr/>
          <p:nvPr/>
        </p:nvGrpSpPr>
        <p:grpSpPr>
          <a:xfrm>
            <a:off x="3329141" y="2070184"/>
            <a:ext cx="4834939" cy="898391"/>
            <a:chOff x="2732902" y="1857483"/>
            <a:chExt cx="4834939" cy="898391"/>
          </a:xfrm>
        </p:grpSpPr>
        <p:sp>
          <p:nvSpPr>
            <p:cNvPr id="31" name="矩形 30"/>
            <p:cNvSpPr/>
            <p:nvPr/>
          </p:nvSpPr>
          <p:spPr bwMode="auto">
            <a:xfrm>
              <a:off x="2732902" y="1857483"/>
              <a:ext cx="4224233" cy="584775"/>
            </a:xfrm>
            <a:prstGeom prst="rect">
              <a:avLst/>
            </a:prstGeom>
          </p:spPr>
          <p:txBody>
            <a:bodyPr wrap="none">
              <a:spAutoFit/>
            </a:bodyPr>
            <a:lstStyle/>
            <a:p>
              <a:pPr>
                <a:defRPr/>
              </a:pPr>
              <a:r>
                <a:rPr lang="zh-CN" altLang="en-US" sz="3200" kern="100" spc="300" dirty="0">
                  <a:solidFill>
                    <a:srgbClr val="304371"/>
                  </a:solidFill>
                  <a:latin typeface="楷体" panose="02010609060101010101" pitchFamily="49" charset="-122"/>
                  <a:ea typeface="楷体" panose="02010609060101010101" pitchFamily="49" charset="-122"/>
                  <a:cs typeface="Times New Roman" panose="02020603050405020304" pitchFamily="18" charset="0"/>
                </a:rPr>
                <a:t>感谢各位老师的聆听</a:t>
              </a:r>
            </a:p>
          </p:txBody>
        </p:sp>
        <p:sp>
          <p:nvSpPr>
            <p:cNvPr id="32" name="矩形 31"/>
            <p:cNvSpPr/>
            <p:nvPr/>
          </p:nvSpPr>
          <p:spPr>
            <a:xfrm>
              <a:off x="2732902" y="2389192"/>
              <a:ext cx="4834939" cy="338554"/>
            </a:xfrm>
            <a:prstGeom prst="rect">
              <a:avLst/>
            </a:prstGeom>
          </p:spPr>
          <p:txBody>
            <a:bodyPr wrap="square">
              <a:spAutoFit/>
            </a:bodyPr>
            <a:lstStyle/>
            <a:p>
              <a:r>
                <a:rPr lang="en-US" altLang="zh-CN" sz="1600" spc="300" dirty="0">
                  <a:solidFill>
                    <a:srgbClr val="304371"/>
                  </a:solidFill>
                  <a:latin typeface="楷体" panose="02010609060101010101" pitchFamily="49" charset="-122"/>
                  <a:ea typeface="楷体" panose="02010609060101010101" pitchFamily="49" charset="-122"/>
                </a:rPr>
                <a:t>THANK YOU FOR WATCHING</a:t>
              </a:r>
            </a:p>
          </p:txBody>
        </p:sp>
        <p:cxnSp>
          <p:nvCxnSpPr>
            <p:cNvPr id="40" name="直接连接符 39"/>
            <p:cNvCxnSpPr/>
            <p:nvPr/>
          </p:nvCxnSpPr>
          <p:spPr>
            <a:xfrm>
              <a:off x="2835446" y="2755874"/>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914398" y="1721712"/>
            <a:ext cx="1595337" cy="15953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5" name="组合 44"/>
          <p:cNvGrpSpPr/>
          <p:nvPr/>
        </p:nvGrpSpPr>
        <p:grpSpPr>
          <a:xfrm>
            <a:off x="1242357" y="2187918"/>
            <a:ext cx="939419" cy="819406"/>
            <a:chOff x="4675188" y="2882900"/>
            <a:chExt cx="360362" cy="314325"/>
          </a:xfrm>
          <a:solidFill>
            <a:schemeClr val="bg1"/>
          </a:solidFill>
        </p:grpSpPr>
        <p:sp>
          <p:nvSpPr>
            <p:cNvPr id="46" name="AutoShape 43"/>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楷体" panose="02010609060101010101" pitchFamily="49" charset="-122"/>
                <a:sym typeface="Gill Sans" charset="0"/>
              </a:endParaRPr>
            </a:p>
          </p:txBody>
        </p:sp>
        <p:sp>
          <p:nvSpPr>
            <p:cNvPr id="47" name="AutoShape 44"/>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楷体" panose="02010609060101010101" pitchFamily="49" charset="-122"/>
                <a:sym typeface="Gill Sans" charset="0"/>
              </a:endParaRPr>
            </a:p>
          </p:txBody>
        </p:sp>
        <p:sp>
          <p:nvSpPr>
            <p:cNvPr id="48" name="AutoShape 45"/>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楷体" panose="02010609060101010101" pitchFamily="49" charset="-122"/>
                <a:sym typeface="Gill Sans" charset="0"/>
              </a:endParaRPr>
            </a:p>
          </p:txBody>
        </p:sp>
      </p:grpSp>
    </p:spTree>
    <p:extLst>
      <p:ext uri="{BB962C8B-B14F-4D97-AF65-F5344CB8AC3E}">
        <p14:creationId xmlns:p14="http://schemas.microsoft.com/office/powerpoint/2010/main" val="3766527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33419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bwMode="auto">
          <a:xfrm>
            <a:off x="584020" y="2306718"/>
            <a:ext cx="1415772" cy="461665"/>
          </a:xfrm>
          <a:prstGeom prst="rect">
            <a:avLst/>
          </a:prstGeom>
        </p:spPr>
        <p:txBody>
          <a:bodyPr wrap="none">
            <a:spAutoFit/>
          </a:bodyPr>
          <a:lstStyle/>
          <a:p>
            <a:pPr algn="ctr">
              <a:defRPr/>
            </a:pPr>
            <a:r>
              <a:rPr lang="en-US" altLang="zh-CN" sz="2400"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CONTENTS</a:t>
            </a:r>
            <a:endParaRPr lang="zh-CN" altLang="en-US" sz="2400"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31" name="直接连接符 30"/>
          <p:cNvCxnSpPr/>
          <p:nvPr/>
        </p:nvCxnSpPr>
        <p:spPr>
          <a:xfrm>
            <a:off x="462038" y="2764791"/>
            <a:ext cx="2394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6"/>
          <p:cNvSpPr txBox="1">
            <a:spLocks noChangeArrowheads="1"/>
          </p:cNvSpPr>
          <p:nvPr/>
        </p:nvSpPr>
        <p:spPr bwMode="auto">
          <a:xfrm>
            <a:off x="5016954" y="991036"/>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楷体" panose="02010609060101010101" pitchFamily="49" charset="-122"/>
                <a:ea typeface="楷体" panose="02010609060101010101" pitchFamily="49" charset="-122"/>
              </a:rPr>
              <a:t>选题的背景与意义</a:t>
            </a:r>
          </a:p>
        </p:txBody>
      </p:sp>
      <p:sp>
        <p:nvSpPr>
          <p:cNvPr id="36" name="文本框 6"/>
          <p:cNvSpPr txBox="1">
            <a:spLocks noChangeArrowheads="1"/>
          </p:cNvSpPr>
          <p:nvPr/>
        </p:nvSpPr>
        <p:spPr bwMode="auto">
          <a:xfrm>
            <a:off x="5016954" y="1937007"/>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楷体" panose="02010609060101010101" pitchFamily="49" charset="-122"/>
                <a:ea typeface="楷体" panose="02010609060101010101" pitchFamily="49" charset="-122"/>
              </a:rPr>
              <a:t>系统设计与概述</a:t>
            </a:r>
          </a:p>
        </p:txBody>
      </p:sp>
      <p:sp>
        <p:nvSpPr>
          <p:cNvPr id="37" name="文本框 36"/>
          <p:cNvSpPr txBox="1">
            <a:spLocks noChangeArrowheads="1"/>
          </p:cNvSpPr>
          <p:nvPr/>
        </p:nvSpPr>
        <p:spPr bwMode="auto">
          <a:xfrm>
            <a:off x="5012872" y="288980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楷体" panose="02010609060101010101" pitchFamily="49" charset="-122"/>
                <a:ea typeface="楷体" panose="02010609060101010101" pitchFamily="49" charset="-122"/>
              </a:rPr>
              <a:t>项目演示</a:t>
            </a:r>
          </a:p>
        </p:txBody>
      </p:sp>
      <p:sp>
        <p:nvSpPr>
          <p:cNvPr id="38" name="文本框 6"/>
          <p:cNvSpPr txBox="1">
            <a:spLocks noChangeArrowheads="1"/>
          </p:cNvSpPr>
          <p:nvPr/>
        </p:nvSpPr>
        <p:spPr bwMode="auto">
          <a:xfrm>
            <a:off x="5012872" y="3834541"/>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accent1"/>
                </a:solidFill>
                <a:latin typeface="楷体" panose="02010609060101010101" pitchFamily="49" charset="-122"/>
                <a:ea typeface="楷体" panose="02010609060101010101" pitchFamily="49" charset="-122"/>
              </a:rPr>
              <a:t>论文总结</a:t>
            </a:r>
          </a:p>
        </p:txBody>
      </p:sp>
      <p:sp>
        <p:nvSpPr>
          <p:cNvPr id="39" name="矩形 38"/>
          <p:cNvSpPr/>
          <p:nvPr/>
        </p:nvSpPr>
        <p:spPr>
          <a:xfrm>
            <a:off x="5016954" y="1274616"/>
            <a:ext cx="3012363"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85000"/>
                    <a:lumOff val="15000"/>
                  </a:schemeClr>
                </a:solidFill>
                <a:latin typeface="楷体" panose="02010609060101010101" pitchFamily="49" charset="-122"/>
                <a:ea typeface="楷体" panose="02010609060101010101" pitchFamily="49" charset="-122"/>
              </a:rPr>
              <a:t>BACKGROUND AND SIGNIFICANCE OF THE SELECTED TOPIC</a:t>
            </a:r>
          </a:p>
        </p:txBody>
      </p:sp>
      <p:sp>
        <p:nvSpPr>
          <p:cNvPr id="40" name="矩形 39"/>
          <p:cNvSpPr/>
          <p:nvPr/>
        </p:nvSpPr>
        <p:spPr>
          <a:xfrm>
            <a:off x="5016954" y="2220587"/>
            <a:ext cx="1685077"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85000"/>
                    <a:lumOff val="15000"/>
                  </a:schemeClr>
                </a:solidFill>
                <a:latin typeface="楷体" panose="02010609060101010101" pitchFamily="49" charset="-122"/>
                <a:ea typeface="楷体" panose="02010609060101010101" pitchFamily="49" charset="-122"/>
              </a:rPr>
              <a:t>SYSTEM DESIGN AND OVERVIEW</a:t>
            </a:r>
          </a:p>
        </p:txBody>
      </p:sp>
      <p:sp>
        <p:nvSpPr>
          <p:cNvPr id="41" name="矩形 40"/>
          <p:cNvSpPr/>
          <p:nvPr/>
        </p:nvSpPr>
        <p:spPr>
          <a:xfrm>
            <a:off x="5012872" y="3173385"/>
            <a:ext cx="1338828"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85000"/>
                    <a:lumOff val="15000"/>
                  </a:schemeClr>
                </a:solidFill>
                <a:latin typeface="楷体" panose="02010609060101010101" pitchFamily="49" charset="-122"/>
                <a:ea typeface="楷体" panose="02010609060101010101" pitchFamily="49" charset="-122"/>
              </a:rPr>
              <a:t>PROJECT PRESENTATION</a:t>
            </a:r>
          </a:p>
        </p:txBody>
      </p:sp>
      <p:sp>
        <p:nvSpPr>
          <p:cNvPr id="42" name="矩形 41"/>
          <p:cNvSpPr/>
          <p:nvPr/>
        </p:nvSpPr>
        <p:spPr>
          <a:xfrm>
            <a:off x="5012872" y="4118121"/>
            <a:ext cx="1165704"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85000"/>
                    <a:lumOff val="15000"/>
                  </a:schemeClr>
                </a:solidFill>
                <a:latin typeface="楷体" panose="02010609060101010101" pitchFamily="49" charset="-122"/>
                <a:ea typeface="楷体" panose="02010609060101010101" pitchFamily="49" charset="-122"/>
              </a:rPr>
              <a:t>The Paper Summary</a:t>
            </a:r>
          </a:p>
        </p:txBody>
      </p:sp>
      <p:sp>
        <p:nvSpPr>
          <p:cNvPr id="2" name="椭圆 1"/>
          <p:cNvSpPr/>
          <p:nvPr/>
        </p:nvSpPr>
        <p:spPr>
          <a:xfrm>
            <a:off x="4572000" y="991036"/>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j-lt"/>
              </a:rPr>
              <a:t>1</a:t>
            </a:r>
            <a:endParaRPr lang="zh-CN" altLang="en-US" sz="1400">
              <a:latin typeface="+mj-lt"/>
            </a:endParaRPr>
          </a:p>
        </p:txBody>
      </p:sp>
      <p:sp>
        <p:nvSpPr>
          <p:cNvPr id="47" name="椭圆 46"/>
          <p:cNvSpPr/>
          <p:nvPr/>
        </p:nvSpPr>
        <p:spPr>
          <a:xfrm>
            <a:off x="4572000" y="1966864"/>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j-lt"/>
              </a:rPr>
              <a:t>2</a:t>
            </a:r>
            <a:endParaRPr lang="zh-CN" altLang="en-US" sz="1400">
              <a:latin typeface="+mj-lt"/>
            </a:endParaRPr>
          </a:p>
        </p:txBody>
      </p:sp>
      <p:sp>
        <p:nvSpPr>
          <p:cNvPr id="48" name="椭圆 47"/>
          <p:cNvSpPr/>
          <p:nvPr/>
        </p:nvSpPr>
        <p:spPr>
          <a:xfrm>
            <a:off x="4572000" y="2932760"/>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j-lt"/>
              </a:rPr>
              <a:t>3</a:t>
            </a:r>
            <a:endParaRPr lang="zh-CN" altLang="en-US" sz="1400">
              <a:latin typeface="+mj-lt"/>
            </a:endParaRPr>
          </a:p>
        </p:txBody>
      </p:sp>
      <p:sp>
        <p:nvSpPr>
          <p:cNvPr id="49" name="椭圆 48"/>
          <p:cNvSpPr/>
          <p:nvPr/>
        </p:nvSpPr>
        <p:spPr>
          <a:xfrm>
            <a:off x="4584246" y="3841872"/>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j-lt"/>
              </a:rPr>
              <a:t>4</a:t>
            </a:r>
            <a:endParaRPr lang="zh-CN" altLang="en-US" sz="1400">
              <a:latin typeface="+mj-lt"/>
            </a:endParaRPr>
          </a:p>
        </p:txBody>
      </p:sp>
      <p:sp>
        <p:nvSpPr>
          <p:cNvPr id="43" name="矩形 42"/>
          <p:cNvSpPr/>
          <p:nvPr/>
        </p:nvSpPr>
        <p:spPr bwMode="auto">
          <a:xfrm>
            <a:off x="349106" y="1753172"/>
            <a:ext cx="1343638" cy="646331"/>
          </a:xfrm>
          <a:prstGeom prst="rect">
            <a:avLst/>
          </a:prstGeom>
        </p:spPr>
        <p:txBody>
          <a:bodyPr wrap="none">
            <a:spAutoFit/>
          </a:bodyPr>
          <a:lstStyle/>
          <a:p>
            <a:pPr>
              <a:defRPr/>
            </a:pPr>
            <a:r>
              <a:rPr lang="zh-CN" altLang="en-US" sz="3600" b="1"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目 录</a:t>
            </a:r>
          </a:p>
        </p:txBody>
      </p:sp>
    </p:spTree>
    <p:extLst>
      <p:ext uri="{BB962C8B-B14F-4D97-AF65-F5344CB8AC3E}">
        <p14:creationId xmlns:p14="http://schemas.microsoft.com/office/powerpoint/2010/main" val="203222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0" y="1807696"/>
            <a:ext cx="4156364" cy="1528108"/>
          </a:xfrm>
          <a:custGeom>
            <a:avLst/>
            <a:gdLst>
              <a:gd name="connsiteX0" fmla="*/ 0 w 4156364"/>
              <a:gd name="connsiteY0" fmla="*/ 0 h 1528108"/>
              <a:gd name="connsiteX1" fmla="*/ 3392310 w 4156364"/>
              <a:gd name="connsiteY1" fmla="*/ 0 h 1528108"/>
              <a:gd name="connsiteX2" fmla="*/ 4156364 w 4156364"/>
              <a:gd name="connsiteY2" fmla="*/ 764054 h 1528108"/>
              <a:gd name="connsiteX3" fmla="*/ 3392310 w 4156364"/>
              <a:gd name="connsiteY3" fmla="*/ 1528108 h 1528108"/>
              <a:gd name="connsiteX4" fmla="*/ 0 w 4156364"/>
              <a:gd name="connsiteY4" fmla="*/ 1528108 h 152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364" h="1528108">
                <a:moveTo>
                  <a:pt x="0" y="0"/>
                </a:moveTo>
                <a:lnTo>
                  <a:pt x="3392310" y="0"/>
                </a:lnTo>
                <a:cubicBezTo>
                  <a:pt x="3814285" y="0"/>
                  <a:pt x="4156364" y="342079"/>
                  <a:pt x="4156364" y="764054"/>
                </a:cubicBezTo>
                <a:cubicBezTo>
                  <a:pt x="4156364" y="1186029"/>
                  <a:pt x="3814285" y="1528108"/>
                  <a:pt x="3392310" y="1528108"/>
                </a:cubicBezTo>
                <a:lnTo>
                  <a:pt x="0" y="15281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64814" y="1906402"/>
            <a:ext cx="1330697" cy="1330697"/>
          </a:xfrm>
          <a:prstGeom prst="ellipse">
            <a:avLst/>
          </a:prstGeom>
          <a:solidFill>
            <a:srgbClr val="EEF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accent1"/>
                </a:solidFill>
                <a:latin typeface="楷体" panose="02010609060101010101" pitchFamily="49" charset="-122"/>
                <a:ea typeface="楷体" panose="02010609060101010101" pitchFamily="49" charset="-122"/>
              </a:rPr>
              <a:t>01</a:t>
            </a:r>
            <a:endParaRPr lang="zh-CN" altLang="en-US" sz="4800" b="1" dirty="0">
              <a:solidFill>
                <a:schemeClr val="accent1"/>
              </a:solidFill>
              <a:latin typeface="楷体" panose="02010609060101010101" pitchFamily="49" charset="-122"/>
              <a:ea typeface="楷体" panose="02010609060101010101" pitchFamily="49" charset="-122"/>
            </a:endParaRPr>
          </a:p>
        </p:txBody>
      </p:sp>
      <p:grpSp>
        <p:nvGrpSpPr>
          <p:cNvPr id="2" name="组合 1">
            <a:extLst>
              <a:ext uri="{FF2B5EF4-FFF2-40B4-BE49-F238E27FC236}">
                <a16:creationId xmlns:a16="http://schemas.microsoft.com/office/drawing/2014/main" id="{92F14B4C-7AFE-B460-E670-FAFF79CC2D7F}"/>
              </a:ext>
            </a:extLst>
          </p:cNvPr>
          <p:cNvGrpSpPr/>
          <p:nvPr/>
        </p:nvGrpSpPr>
        <p:grpSpPr>
          <a:xfrm>
            <a:off x="4334164" y="2137014"/>
            <a:ext cx="3483646" cy="869472"/>
            <a:chOff x="4156364" y="1979980"/>
            <a:chExt cx="3483646" cy="869472"/>
          </a:xfrm>
        </p:grpSpPr>
        <p:sp>
          <p:nvSpPr>
            <p:cNvPr id="13" name="矩形 12"/>
            <p:cNvSpPr/>
            <p:nvPr/>
          </p:nvSpPr>
          <p:spPr bwMode="auto">
            <a:xfrm>
              <a:off x="4156364" y="1979980"/>
              <a:ext cx="3057247" cy="523220"/>
            </a:xfrm>
            <a:prstGeom prst="rect">
              <a:avLst/>
            </a:prstGeom>
            <a:noFill/>
          </p:spPr>
          <p:txBody>
            <a:bodyPr wrap="none">
              <a:spAutoFit/>
            </a:bodyPr>
            <a:lstStyle/>
            <a:p>
              <a:pPr>
                <a:defRPr/>
              </a:pPr>
              <a:r>
                <a:rPr lang="zh-CN" altLang="en-US" sz="2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选题的背景与意义</a:t>
              </a:r>
            </a:p>
          </p:txBody>
        </p:sp>
        <p:sp>
          <p:nvSpPr>
            <p:cNvPr id="14" name="矩形 13"/>
            <p:cNvSpPr/>
            <p:nvPr/>
          </p:nvSpPr>
          <p:spPr>
            <a:xfrm>
              <a:off x="4156364" y="2503201"/>
              <a:ext cx="3483646" cy="253916"/>
            </a:xfrm>
            <a:prstGeom prst="rect">
              <a:avLst/>
            </a:prstGeom>
          </p:spPr>
          <p:txBody>
            <a:bodyPr wrap="none">
              <a:spAutoFit/>
            </a:bodyPr>
            <a:lstStyle/>
            <a:p>
              <a:pPr lvl="0" fontAlgn="base">
                <a:spcBef>
                  <a:spcPct val="0"/>
                </a:spcBef>
                <a:spcAft>
                  <a:spcPct val="0"/>
                </a:spcAft>
                <a:defRPr/>
              </a:pPr>
              <a:r>
                <a:rPr lang="en-US" altLang="zh-CN" sz="1050" dirty="0">
                  <a:solidFill>
                    <a:schemeClr val="accent1"/>
                  </a:solidFill>
                  <a:latin typeface="楷体" panose="02010609060101010101" pitchFamily="49" charset="-122"/>
                  <a:ea typeface="楷体" panose="02010609060101010101" pitchFamily="49" charset="-122"/>
                </a:rPr>
                <a:t>BACKGROUND AND SIGNIFICANCE OF THE SELECTED TOPIC</a:t>
              </a:r>
            </a:p>
          </p:txBody>
        </p:sp>
        <p:cxnSp>
          <p:nvCxnSpPr>
            <p:cNvPr id="16" name="直接连接符 15"/>
            <p:cNvCxnSpPr/>
            <p:nvPr/>
          </p:nvCxnSpPr>
          <p:spPr>
            <a:xfrm>
              <a:off x="4260126" y="2849452"/>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6611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0232" y="205901"/>
            <a:ext cx="3185487" cy="369332"/>
          </a:xfrm>
          <a:prstGeom prst="rect">
            <a:avLst/>
          </a:prstGeom>
          <a:noFill/>
        </p:spPr>
        <p:txBody>
          <a:bodyPr wrap="none">
            <a:spAutoFit/>
          </a:bodyPr>
          <a:lstStyle/>
          <a:p>
            <a:pPr>
              <a:defRPr/>
            </a:pPr>
            <a:r>
              <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第一部分：选题的背景与意义</a:t>
            </a:r>
          </a:p>
        </p:txBody>
      </p:sp>
      <p:sp>
        <p:nvSpPr>
          <p:cNvPr id="5" name="矩形 4"/>
          <p:cNvSpPr/>
          <p:nvPr/>
        </p:nvSpPr>
        <p:spPr>
          <a:xfrm>
            <a:off x="90232" y="575233"/>
            <a:ext cx="2698175" cy="215444"/>
          </a:xfrm>
          <a:prstGeom prst="rect">
            <a:avLst/>
          </a:prstGeom>
        </p:spPr>
        <p:txBody>
          <a:bodyPr wrap="none">
            <a:spAutoFit/>
          </a:bodyPr>
          <a:lstStyle/>
          <a:p>
            <a:pPr lvl="0" fontAlgn="base">
              <a:spcBef>
                <a:spcPct val="0"/>
              </a:spcBef>
              <a:spcAft>
                <a:spcPct val="0"/>
              </a:spcAft>
              <a:defRPr/>
            </a:pPr>
            <a:r>
              <a:rPr lang="en-US" altLang="zh-CN" sz="800" dirty="0">
                <a:solidFill>
                  <a:schemeClr val="accent1"/>
                </a:solidFill>
                <a:latin typeface="楷体" panose="02010609060101010101" pitchFamily="49" charset="-122"/>
                <a:ea typeface="楷体" panose="02010609060101010101" pitchFamily="49" charset="-122"/>
              </a:rPr>
              <a:t>BACKGROUND AND SIGNIFICANCE OF THE SELECTED TOPIC</a:t>
            </a:r>
          </a:p>
        </p:txBody>
      </p:sp>
      <p:cxnSp>
        <p:nvCxnSpPr>
          <p:cNvPr id="7" name="直接连接符 6"/>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4674" r="18678"/>
          <a:stretch/>
        </p:blipFill>
        <p:spPr>
          <a:xfrm>
            <a:off x="194041" y="1367058"/>
            <a:ext cx="2760029" cy="2760029"/>
          </a:xfrm>
          <a:prstGeom prst="rect">
            <a:avLst/>
          </a:prstGeom>
        </p:spPr>
      </p:pic>
      <p:sp>
        <p:nvSpPr>
          <p:cNvPr id="12" name="矩形 11"/>
          <p:cNvSpPr/>
          <p:nvPr/>
        </p:nvSpPr>
        <p:spPr>
          <a:xfrm>
            <a:off x="3060953" y="1367058"/>
            <a:ext cx="5854447" cy="27600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173393" y="1985969"/>
            <a:ext cx="5629566" cy="1980863"/>
          </a:xfrm>
          <a:prstGeom prst="rect">
            <a:avLst/>
          </a:prstGeom>
        </p:spPr>
        <p:txBody>
          <a:bodyPr wrap="square">
            <a:spAutoFit/>
          </a:bodyPr>
          <a:lstStyle/>
          <a:p>
            <a:pPr>
              <a:lnSpc>
                <a:spcPct val="150000"/>
              </a:lnSpc>
            </a:pPr>
            <a:r>
              <a:rPr lang="zh-CN" altLang="en-US" sz="1400" dirty="0">
                <a:solidFill>
                  <a:schemeClr val="bg1"/>
                </a:solidFill>
                <a:latin typeface="楷体" panose="02010609060101010101" pitchFamily="49" charset="-122"/>
                <a:ea typeface="楷体" panose="02010609060101010101" pitchFamily="49" charset="-122"/>
              </a:rPr>
              <a:t>本课题来源于团队毕业设计，总题目是基于</a:t>
            </a:r>
            <a:r>
              <a:rPr lang="en-US" altLang="zh-CN" sz="1400" dirty="0">
                <a:solidFill>
                  <a:schemeClr val="bg1"/>
                </a:solidFill>
                <a:latin typeface="楷体" panose="02010609060101010101" pitchFamily="49" charset="-122"/>
                <a:ea typeface="楷体" panose="02010609060101010101" pitchFamily="49" charset="-122"/>
              </a:rPr>
              <a:t>ROS</a:t>
            </a:r>
            <a:r>
              <a:rPr lang="zh-CN" altLang="en-US" sz="1400" dirty="0">
                <a:solidFill>
                  <a:schemeClr val="bg1"/>
                </a:solidFill>
                <a:latin typeface="楷体" panose="02010609060101010101" pitchFamily="49" charset="-122"/>
                <a:ea typeface="楷体" panose="02010609060101010101" pitchFamily="49" charset="-122"/>
              </a:rPr>
              <a:t>的无人驾驶智能车研究与实现。总课题基于机器人操作系统</a:t>
            </a:r>
            <a:r>
              <a:rPr lang="en-US" altLang="zh-CN" sz="1400" dirty="0">
                <a:solidFill>
                  <a:schemeClr val="bg1"/>
                </a:solidFill>
                <a:latin typeface="楷体" panose="02010609060101010101" pitchFamily="49" charset="-122"/>
                <a:ea typeface="楷体" panose="02010609060101010101" pitchFamily="49" charset="-122"/>
              </a:rPr>
              <a:t>ROS</a:t>
            </a:r>
            <a:r>
              <a:rPr lang="zh-CN" altLang="en-US" sz="1400" dirty="0">
                <a:solidFill>
                  <a:schemeClr val="bg1"/>
                </a:solidFill>
                <a:latin typeface="楷体" panose="02010609060101010101" pitchFamily="49" charset="-122"/>
                <a:ea typeface="楷体" panose="02010609060101010101" pitchFamily="49" charset="-122"/>
              </a:rPr>
              <a:t>，对激光雷达和单目摄像头采集到现场环境的实时数据，由智能车控制系统操控，以无人驾驶方式完成预先指定的特定动作和任务。本文作为其中的子课题之一，主要针对摄像头实时数据展开视觉方面的研究，包括道路识别、车道线检测、虚线实线的识别、转向标志检测等等。</a:t>
            </a:r>
          </a:p>
        </p:txBody>
      </p:sp>
      <p:grpSp>
        <p:nvGrpSpPr>
          <p:cNvPr id="2" name="组合 1">
            <a:extLst>
              <a:ext uri="{FF2B5EF4-FFF2-40B4-BE49-F238E27FC236}">
                <a16:creationId xmlns:a16="http://schemas.microsoft.com/office/drawing/2014/main" id="{7A11CD09-8F9C-198C-5DFA-EB1FCC598199}"/>
              </a:ext>
            </a:extLst>
          </p:cNvPr>
          <p:cNvGrpSpPr/>
          <p:nvPr/>
        </p:nvGrpSpPr>
        <p:grpSpPr>
          <a:xfrm>
            <a:off x="3173393" y="1456382"/>
            <a:ext cx="1338828" cy="408887"/>
            <a:chOff x="3275719" y="1723360"/>
            <a:chExt cx="1338828" cy="408887"/>
          </a:xfrm>
        </p:grpSpPr>
        <p:sp>
          <p:nvSpPr>
            <p:cNvPr id="13" name="矩形 12"/>
            <p:cNvSpPr/>
            <p:nvPr/>
          </p:nvSpPr>
          <p:spPr>
            <a:xfrm>
              <a:off x="3275719" y="1723360"/>
              <a:ext cx="1338828" cy="369332"/>
            </a:xfrm>
            <a:prstGeom prst="rect">
              <a:avLst/>
            </a:prstGeom>
          </p:spPr>
          <p:txBody>
            <a:bodyPr wrap="none">
              <a:spAutoFit/>
            </a:bodyPr>
            <a:lstStyle/>
            <a:p>
              <a:r>
                <a:rPr lang="zh-CN" altLang="en-US" sz="1800" dirty="0">
                  <a:solidFill>
                    <a:schemeClr val="bg1"/>
                  </a:solidFill>
                  <a:latin typeface="楷体" panose="02010609060101010101" pitchFamily="49" charset="-122"/>
                  <a:ea typeface="楷体" panose="02010609060101010101" pitchFamily="49" charset="-122"/>
                </a:rPr>
                <a:t>选题的背景</a:t>
              </a:r>
            </a:p>
          </p:txBody>
        </p:sp>
        <p:cxnSp>
          <p:nvCxnSpPr>
            <p:cNvPr id="15" name="直接连接符 14"/>
            <p:cNvCxnSpPr/>
            <p:nvPr/>
          </p:nvCxnSpPr>
          <p:spPr>
            <a:xfrm>
              <a:off x="3388428" y="2132247"/>
              <a:ext cx="203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298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0232" y="205901"/>
            <a:ext cx="3185487" cy="369332"/>
          </a:xfrm>
          <a:prstGeom prst="rect">
            <a:avLst/>
          </a:prstGeom>
          <a:noFill/>
        </p:spPr>
        <p:txBody>
          <a:bodyPr wrap="none">
            <a:spAutoFit/>
          </a:bodyPr>
          <a:lstStyle/>
          <a:p>
            <a:pPr>
              <a:defRPr/>
            </a:pPr>
            <a:r>
              <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第一部分：选题的背景与意义</a:t>
            </a:r>
          </a:p>
        </p:txBody>
      </p:sp>
      <p:sp>
        <p:nvSpPr>
          <p:cNvPr id="5" name="矩形 4"/>
          <p:cNvSpPr/>
          <p:nvPr/>
        </p:nvSpPr>
        <p:spPr>
          <a:xfrm>
            <a:off x="90232" y="575233"/>
            <a:ext cx="2698175" cy="215444"/>
          </a:xfrm>
          <a:prstGeom prst="rect">
            <a:avLst/>
          </a:prstGeom>
        </p:spPr>
        <p:txBody>
          <a:bodyPr wrap="none">
            <a:spAutoFit/>
          </a:bodyPr>
          <a:lstStyle/>
          <a:p>
            <a:pPr lvl="0" fontAlgn="base">
              <a:spcBef>
                <a:spcPct val="0"/>
              </a:spcBef>
              <a:spcAft>
                <a:spcPct val="0"/>
              </a:spcAft>
              <a:defRPr/>
            </a:pPr>
            <a:r>
              <a:rPr lang="en-US" altLang="zh-CN" sz="800" dirty="0">
                <a:solidFill>
                  <a:schemeClr val="accent1"/>
                </a:solidFill>
                <a:latin typeface="楷体" panose="02010609060101010101" pitchFamily="49" charset="-122"/>
                <a:ea typeface="楷体" panose="02010609060101010101" pitchFamily="49" charset="-122"/>
              </a:rPr>
              <a:t>BACKGROUND AND SIGNIFICANCE OF THE SELECTED TOPIC</a:t>
            </a:r>
          </a:p>
        </p:txBody>
      </p:sp>
      <p:cxnSp>
        <p:nvCxnSpPr>
          <p:cNvPr id="7" name="直接连接符 6"/>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4674" r="18678"/>
          <a:stretch/>
        </p:blipFill>
        <p:spPr>
          <a:xfrm>
            <a:off x="194041" y="1367058"/>
            <a:ext cx="2760029" cy="2760029"/>
          </a:xfrm>
          <a:prstGeom prst="rect">
            <a:avLst/>
          </a:prstGeom>
        </p:spPr>
      </p:pic>
      <p:sp>
        <p:nvSpPr>
          <p:cNvPr id="12" name="矩形 11"/>
          <p:cNvSpPr/>
          <p:nvPr/>
        </p:nvSpPr>
        <p:spPr>
          <a:xfrm>
            <a:off x="3060953" y="1367058"/>
            <a:ext cx="5854447" cy="27600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142230" y="2083529"/>
            <a:ext cx="5629566" cy="1657698"/>
          </a:xfrm>
          <a:prstGeom prst="rect">
            <a:avLst/>
          </a:prstGeom>
        </p:spPr>
        <p:txBody>
          <a:bodyPr wrap="square">
            <a:spAutoFit/>
          </a:bodyPr>
          <a:lstStyle/>
          <a:p>
            <a:pPr>
              <a:lnSpc>
                <a:spcPct val="150000"/>
              </a:lnSpc>
            </a:pPr>
            <a:r>
              <a:rPr lang="zh-CN" altLang="en-US" sz="1400" dirty="0">
                <a:solidFill>
                  <a:schemeClr val="bg1"/>
                </a:solidFill>
                <a:latin typeface="楷体" panose="02010609060101010101" pitchFamily="49" charset="-122"/>
                <a:ea typeface="楷体" panose="02010609060101010101" pitchFamily="49" charset="-122"/>
              </a:rPr>
              <a:t>本研究的课题即是围绕如何设计和实现无人驾驶视觉感知系统，以及如何提高车道线检测和道路标志检测的精确度并进行实验验证。这一研究有着广泛的实际应用价值，可以为无人驾驶技术的发展和普及做出重要贡献。同时，本研究的成果还有望推动计算机视觉技术的发展和进步，为未来智能交通领域的发展提供有力支撑。</a:t>
            </a:r>
          </a:p>
        </p:txBody>
      </p:sp>
      <p:grpSp>
        <p:nvGrpSpPr>
          <p:cNvPr id="2" name="组合 1">
            <a:extLst>
              <a:ext uri="{FF2B5EF4-FFF2-40B4-BE49-F238E27FC236}">
                <a16:creationId xmlns:a16="http://schemas.microsoft.com/office/drawing/2014/main" id="{46438C76-EF58-DDFC-C380-5026B8A40AB0}"/>
              </a:ext>
            </a:extLst>
          </p:cNvPr>
          <p:cNvGrpSpPr/>
          <p:nvPr/>
        </p:nvGrpSpPr>
        <p:grpSpPr>
          <a:xfrm>
            <a:off x="3142230" y="1461336"/>
            <a:ext cx="1338828" cy="408887"/>
            <a:chOff x="3275719" y="1723360"/>
            <a:chExt cx="1338828" cy="408887"/>
          </a:xfrm>
        </p:grpSpPr>
        <p:sp>
          <p:nvSpPr>
            <p:cNvPr id="13" name="矩形 12"/>
            <p:cNvSpPr/>
            <p:nvPr/>
          </p:nvSpPr>
          <p:spPr>
            <a:xfrm>
              <a:off x="3275719" y="1723360"/>
              <a:ext cx="1338828" cy="369332"/>
            </a:xfrm>
            <a:prstGeom prst="rect">
              <a:avLst/>
            </a:prstGeom>
          </p:spPr>
          <p:txBody>
            <a:bodyPr wrap="none">
              <a:spAutoFit/>
            </a:bodyPr>
            <a:lstStyle/>
            <a:p>
              <a:r>
                <a:rPr lang="zh-CN" altLang="en-US" sz="1800" dirty="0">
                  <a:solidFill>
                    <a:schemeClr val="bg1"/>
                  </a:solidFill>
                  <a:latin typeface="楷体" panose="02010609060101010101" pitchFamily="49" charset="-122"/>
                  <a:ea typeface="楷体" panose="02010609060101010101" pitchFamily="49" charset="-122"/>
                </a:rPr>
                <a:t>选题的意义</a:t>
              </a:r>
            </a:p>
          </p:txBody>
        </p:sp>
        <p:cxnSp>
          <p:nvCxnSpPr>
            <p:cNvPr id="15" name="直接连接符 14"/>
            <p:cNvCxnSpPr/>
            <p:nvPr/>
          </p:nvCxnSpPr>
          <p:spPr>
            <a:xfrm>
              <a:off x="3388428" y="2132247"/>
              <a:ext cx="203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783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90232" y="205901"/>
            <a:ext cx="3185487" cy="369332"/>
          </a:xfrm>
          <a:prstGeom prst="rect">
            <a:avLst/>
          </a:prstGeom>
          <a:noFill/>
        </p:spPr>
        <p:txBody>
          <a:bodyPr wrap="none">
            <a:spAutoFit/>
          </a:bodyPr>
          <a:lstStyle/>
          <a:p>
            <a:pPr>
              <a:defRPr/>
            </a:pPr>
            <a:r>
              <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第一部分：选题的背景与意义</a:t>
            </a:r>
          </a:p>
        </p:txBody>
      </p:sp>
      <p:sp>
        <p:nvSpPr>
          <p:cNvPr id="5" name="矩形 4"/>
          <p:cNvSpPr/>
          <p:nvPr/>
        </p:nvSpPr>
        <p:spPr>
          <a:xfrm>
            <a:off x="90232" y="575233"/>
            <a:ext cx="2698175" cy="215444"/>
          </a:xfrm>
          <a:prstGeom prst="rect">
            <a:avLst/>
          </a:prstGeom>
        </p:spPr>
        <p:txBody>
          <a:bodyPr wrap="none">
            <a:spAutoFit/>
          </a:bodyPr>
          <a:lstStyle/>
          <a:p>
            <a:pPr lvl="0" fontAlgn="base">
              <a:spcBef>
                <a:spcPct val="0"/>
              </a:spcBef>
              <a:spcAft>
                <a:spcPct val="0"/>
              </a:spcAft>
              <a:defRPr/>
            </a:pPr>
            <a:r>
              <a:rPr lang="en-US" altLang="zh-CN" sz="800" dirty="0">
                <a:solidFill>
                  <a:schemeClr val="accent1"/>
                </a:solidFill>
                <a:latin typeface="楷体" panose="02010609060101010101" pitchFamily="49" charset="-122"/>
                <a:ea typeface="楷体" panose="02010609060101010101" pitchFamily="49" charset="-122"/>
              </a:rPr>
              <a:t>BACKGROUND AND SIGNIFICANCE OF THE SELECTED TOPIC</a:t>
            </a:r>
          </a:p>
        </p:txBody>
      </p:sp>
      <p:cxnSp>
        <p:nvCxnSpPr>
          <p:cNvPr id="7" name="直接连接符 6"/>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94041" y="1545525"/>
            <a:ext cx="4377959" cy="2052449"/>
          </a:xfrm>
          <a:prstGeom prst="rect">
            <a:avLst/>
          </a:prstGeom>
        </p:spPr>
        <p:txBody>
          <a:bodyPr wrap="square">
            <a:spAutoFit/>
          </a:bodyPr>
          <a:lstStyle/>
          <a:p>
            <a:pPr algn="just">
              <a:lnSpc>
                <a:spcPct val="150000"/>
              </a:lnSpc>
            </a:pPr>
            <a:r>
              <a:rPr lang="zh-CN" altLang="en-US" sz="1200" dirty="0">
                <a:latin typeface="楷体" panose="02010609060101010101" pitchFamily="49" charset="-122"/>
                <a:ea typeface="楷体" panose="02010609060101010101" pitchFamily="49" charset="-122"/>
              </a:rPr>
              <a:t>无人驾驶汽车技术在世界范围内受到越来越多的关注。许多大型科技公司和汽车制造商都在积极研究和开发无人驾驶汽车技术。在国外，无人驾驶汽车的研究已经进入了成熟阶段，许多国际著名汽车制造商和科技公司都已经推出了自己的无人驾驶汽车或者原型车。此外，无人驾驶汽车技术还在许多领域得到广泛应用，例如农业和城市交通。虽然无人驾驶汽车技术在国外取得了显著进展，但仍然面临许多挑战和难题。</a:t>
            </a:r>
            <a:endParaRPr lang="en-US" altLang="zh-CN" sz="1200" dirty="0">
              <a:latin typeface="楷体" panose="02010609060101010101" pitchFamily="49" charset="-122"/>
              <a:ea typeface="楷体" panose="02010609060101010101" pitchFamily="49" charset="-122"/>
            </a:endParaRPr>
          </a:p>
        </p:txBody>
      </p:sp>
      <p:grpSp>
        <p:nvGrpSpPr>
          <p:cNvPr id="3" name="组合 2">
            <a:extLst>
              <a:ext uri="{FF2B5EF4-FFF2-40B4-BE49-F238E27FC236}">
                <a16:creationId xmlns:a16="http://schemas.microsoft.com/office/drawing/2014/main" id="{B3211D28-AD9F-71C0-3F97-23790F35F25C}"/>
              </a:ext>
            </a:extLst>
          </p:cNvPr>
          <p:cNvGrpSpPr/>
          <p:nvPr/>
        </p:nvGrpSpPr>
        <p:grpSpPr>
          <a:xfrm>
            <a:off x="194041" y="1013650"/>
            <a:ext cx="1569660" cy="408887"/>
            <a:chOff x="173666" y="1076418"/>
            <a:chExt cx="1569660" cy="408887"/>
          </a:xfrm>
        </p:grpSpPr>
        <p:sp>
          <p:nvSpPr>
            <p:cNvPr id="23" name="矩形 22"/>
            <p:cNvSpPr/>
            <p:nvPr/>
          </p:nvSpPr>
          <p:spPr>
            <a:xfrm>
              <a:off x="173666" y="1076418"/>
              <a:ext cx="1569660" cy="369332"/>
            </a:xfrm>
            <a:prstGeom prst="rect">
              <a:avLst/>
            </a:prstGeom>
          </p:spPr>
          <p:txBody>
            <a:bodyPr wrap="none">
              <a:spAutoFit/>
            </a:bodyPr>
            <a:lstStyle/>
            <a:p>
              <a:r>
                <a:rPr lang="zh-CN" altLang="en-US" sz="1800" dirty="0">
                  <a:solidFill>
                    <a:srgbClr val="00377A"/>
                  </a:solidFill>
                  <a:latin typeface="楷体" panose="02010609060101010101" pitchFamily="49" charset="-122"/>
                  <a:ea typeface="楷体" panose="02010609060101010101" pitchFamily="49" charset="-122"/>
                </a:rPr>
                <a:t>国外研究现状</a:t>
              </a:r>
            </a:p>
          </p:txBody>
        </p:sp>
        <p:cxnSp>
          <p:nvCxnSpPr>
            <p:cNvPr id="25" name="直接连接符 24"/>
            <p:cNvCxnSpPr/>
            <p:nvPr/>
          </p:nvCxnSpPr>
          <p:spPr>
            <a:xfrm>
              <a:off x="286375" y="1485305"/>
              <a:ext cx="203200" cy="0"/>
            </a:xfrm>
            <a:prstGeom prst="line">
              <a:avLst/>
            </a:prstGeom>
            <a:ln w="12700">
              <a:solidFill>
                <a:srgbClr val="00377A"/>
              </a:solidFill>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4658386" y="1584933"/>
            <a:ext cx="3998379" cy="1711046"/>
          </a:xfrm>
          <a:prstGeom prst="rect">
            <a:avLst/>
          </a:prstGeom>
        </p:spPr>
        <p:txBody>
          <a:bodyPr wrap="square">
            <a:spAutoFit/>
          </a:bodyPr>
          <a:lstStyle/>
          <a:p>
            <a:pPr>
              <a:lnSpc>
                <a:spcPct val="150000"/>
              </a:lnSpc>
            </a:pPr>
            <a:r>
              <a:rPr lang="zh-CN" altLang="en-US" sz="1200" dirty="0">
                <a:latin typeface="楷体" panose="02010609060101010101" pitchFamily="49" charset="-122"/>
                <a:ea typeface="楷体" panose="02010609060101010101" pitchFamily="49" charset="-122"/>
              </a:rPr>
              <a:t>近年来，中国的无人驾驶汽车产业呈现出蓬勃发展的态势。政府在政策层面给予了大力支持，发布了相关规范和指南。车企和科技公司也在不断加强研究和投入，推出了多款自动驾驶汽车。尽管如此，国内无人驾驶汽车产业仍然面临一些挑战和难点，包括技术研发、基础设施建设和法律法规制定等方面。</a:t>
            </a:r>
            <a:endParaRPr lang="en-US" altLang="zh-CN" sz="1200" dirty="0">
              <a:latin typeface="楷体" panose="02010609060101010101" pitchFamily="49" charset="-122"/>
              <a:ea typeface="楷体" panose="02010609060101010101" pitchFamily="49" charset="-122"/>
            </a:endParaRPr>
          </a:p>
        </p:txBody>
      </p:sp>
      <p:grpSp>
        <p:nvGrpSpPr>
          <p:cNvPr id="2" name="组合 1">
            <a:extLst>
              <a:ext uri="{FF2B5EF4-FFF2-40B4-BE49-F238E27FC236}">
                <a16:creationId xmlns:a16="http://schemas.microsoft.com/office/drawing/2014/main" id="{5A21D61B-3932-BE56-5120-04BA338B76B5}"/>
              </a:ext>
            </a:extLst>
          </p:cNvPr>
          <p:cNvGrpSpPr/>
          <p:nvPr/>
        </p:nvGrpSpPr>
        <p:grpSpPr>
          <a:xfrm>
            <a:off x="4658386" y="1018000"/>
            <a:ext cx="1569660" cy="408887"/>
            <a:chOff x="4023386" y="3095641"/>
            <a:chExt cx="1569660" cy="408887"/>
          </a:xfrm>
        </p:grpSpPr>
        <p:sp>
          <p:nvSpPr>
            <p:cNvPr id="26" name="矩形 25"/>
            <p:cNvSpPr/>
            <p:nvPr/>
          </p:nvSpPr>
          <p:spPr>
            <a:xfrm>
              <a:off x="4023386" y="3095641"/>
              <a:ext cx="1569660" cy="369332"/>
            </a:xfrm>
            <a:prstGeom prst="rect">
              <a:avLst/>
            </a:prstGeom>
          </p:spPr>
          <p:txBody>
            <a:bodyPr wrap="none">
              <a:spAutoFit/>
            </a:bodyPr>
            <a:lstStyle/>
            <a:p>
              <a:r>
                <a:rPr lang="zh-CN" altLang="en-US" sz="1800" dirty="0">
                  <a:solidFill>
                    <a:srgbClr val="00377A"/>
                  </a:solidFill>
                  <a:latin typeface="楷体" panose="02010609060101010101" pitchFamily="49" charset="-122"/>
                  <a:ea typeface="楷体" panose="02010609060101010101" pitchFamily="49" charset="-122"/>
                </a:rPr>
                <a:t>国内研究现状</a:t>
              </a:r>
            </a:p>
          </p:txBody>
        </p:sp>
        <p:cxnSp>
          <p:nvCxnSpPr>
            <p:cNvPr id="28" name="直接连接符 27"/>
            <p:cNvCxnSpPr/>
            <p:nvPr/>
          </p:nvCxnSpPr>
          <p:spPr>
            <a:xfrm>
              <a:off x="4136095" y="3504528"/>
              <a:ext cx="203200" cy="0"/>
            </a:xfrm>
            <a:prstGeom prst="line">
              <a:avLst/>
            </a:prstGeom>
            <a:ln w="12700">
              <a:solidFill>
                <a:srgbClr val="00377A"/>
              </a:solidFill>
            </a:ln>
          </p:spPr>
          <p:style>
            <a:lnRef idx="1">
              <a:schemeClr val="accent1"/>
            </a:lnRef>
            <a:fillRef idx="0">
              <a:schemeClr val="accent1"/>
            </a:fillRef>
            <a:effectRef idx="0">
              <a:schemeClr val="accent1"/>
            </a:effectRef>
            <a:fontRef idx="minor">
              <a:schemeClr val="tx1"/>
            </a:fontRef>
          </p:style>
        </p:cxnSp>
      </p:grpSp>
      <p:sp>
        <p:nvSpPr>
          <p:cNvPr id="6" name="Freeform 42">
            <a:extLst>
              <a:ext uri="{FF2B5EF4-FFF2-40B4-BE49-F238E27FC236}">
                <a16:creationId xmlns:a16="http://schemas.microsoft.com/office/drawing/2014/main" id="{AA7DC725-863D-65EB-6A6B-F165FF0982E8}"/>
              </a:ext>
            </a:extLst>
          </p:cNvPr>
          <p:cNvSpPr>
            <a:spLocks noEditPoints="1" noChangeArrowheads="1"/>
          </p:cNvSpPr>
          <p:nvPr/>
        </p:nvSpPr>
        <p:spPr bwMode="auto">
          <a:xfrm>
            <a:off x="2947697" y="3632729"/>
            <a:ext cx="2705565" cy="1440186"/>
          </a:xfrm>
          <a:custGeom>
            <a:avLst/>
            <a:gdLst>
              <a:gd name="T0" fmla="*/ 1827500 w 3458"/>
              <a:gd name="T1" fmla="*/ 3284911 h 1870"/>
              <a:gd name="T2" fmla="*/ 1972782 w 3458"/>
              <a:gd name="T3" fmla="*/ 3139679 h 1870"/>
              <a:gd name="T4" fmla="*/ 3565154 w 3458"/>
              <a:gd name="T5" fmla="*/ 2994447 h 1870"/>
              <a:gd name="T6" fmla="*/ 5597196 w 3458"/>
              <a:gd name="T7" fmla="*/ 2849216 h 1870"/>
              <a:gd name="T8" fmla="*/ 3419872 w 3458"/>
              <a:gd name="T9" fmla="*/ 2849216 h 1870"/>
              <a:gd name="T10" fmla="*/ 5451914 w 3458"/>
              <a:gd name="T11" fmla="*/ 2700162 h 1870"/>
              <a:gd name="T12" fmla="*/ 2263347 w 3458"/>
              <a:gd name="T13" fmla="*/ 2700162 h 1870"/>
              <a:gd name="T14" fmla="*/ 3710436 w 3458"/>
              <a:gd name="T15" fmla="*/ 2556841 h 1870"/>
              <a:gd name="T16" fmla="*/ 1827500 w 3458"/>
              <a:gd name="T17" fmla="*/ 2556841 h 1870"/>
              <a:gd name="T18" fmla="*/ 3853807 w 3458"/>
              <a:gd name="T19" fmla="*/ 2411610 h 1870"/>
              <a:gd name="T20" fmla="*/ 1972782 w 3458"/>
              <a:gd name="T21" fmla="*/ 2411610 h 1870"/>
              <a:gd name="T22" fmla="*/ 3853807 w 3458"/>
              <a:gd name="T23" fmla="*/ 2266378 h 1870"/>
              <a:gd name="T24" fmla="*/ 2118065 w 3458"/>
              <a:gd name="T25" fmla="*/ 2266378 h 1870"/>
              <a:gd name="T26" fmla="*/ 3853807 w 3458"/>
              <a:gd name="T27" fmla="*/ 2121146 h 1870"/>
              <a:gd name="T28" fmla="*/ 2840654 w 3458"/>
              <a:gd name="T29" fmla="*/ 2121146 h 1870"/>
              <a:gd name="T30" fmla="*/ 4723590 w 3458"/>
              <a:gd name="T31" fmla="*/ 1977826 h 1870"/>
              <a:gd name="T32" fmla="*/ 3565154 w 3458"/>
              <a:gd name="T33" fmla="*/ 1977826 h 1870"/>
              <a:gd name="T34" fmla="*/ 1393564 w 3458"/>
              <a:gd name="T35" fmla="*/ 1977826 h 1870"/>
              <a:gd name="T36" fmla="*/ 4578308 w 3458"/>
              <a:gd name="T37" fmla="*/ 1832594 h 1870"/>
              <a:gd name="T38" fmla="*/ 3419872 w 3458"/>
              <a:gd name="T39" fmla="*/ 1832594 h 1870"/>
              <a:gd name="T40" fmla="*/ 1104911 w 3458"/>
              <a:gd name="T41" fmla="*/ 1832594 h 1870"/>
              <a:gd name="T42" fmla="*/ 4578308 w 3458"/>
              <a:gd name="T43" fmla="*/ 1687362 h 1870"/>
              <a:gd name="T44" fmla="*/ 3419872 w 3458"/>
              <a:gd name="T45" fmla="*/ 1687362 h 1870"/>
              <a:gd name="T46" fmla="*/ 1104911 w 3458"/>
              <a:gd name="T47" fmla="*/ 1687362 h 1870"/>
              <a:gd name="T48" fmla="*/ 4868873 w 3458"/>
              <a:gd name="T49" fmla="*/ 1542131 h 1870"/>
              <a:gd name="T50" fmla="*/ 3853807 w 3458"/>
              <a:gd name="T51" fmla="*/ 1542131 h 1870"/>
              <a:gd name="T52" fmla="*/ 1393564 w 3458"/>
              <a:gd name="T53" fmla="*/ 1542131 h 1870"/>
              <a:gd name="T54" fmla="*/ 5306631 w 3458"/>
              <a:gd name="T55" fmla="*/ 1398810 h 1870"/>
              <a:gd name="T56" fmla="*/ 4289655 w 3458"/>
              <a:gd name="T57" fmla="*/ 1398810 h 1870"/>
              <a:gd name="T58" fmla="*/ 1684129 w 3458"/>
              <a:gd name="T59" fmla="*/ 1398810 h 1870"/>
              <a:gd name="T60" fmla="*/ 5597196 w 3458"/>
              <a:gd name="T61" fmla="*/ 1253578 h 1870"/>
              <a:gd name="T62" fmla="*/ 4578308 w 3458"/>
              <a:gd name="T63" fmla="*/ 1253578 h 1870"/>
              <a:gd name="T64" fmla="*/ 3565154 w 3458"/>
              <a:gd name="T65" fmla="*/ 1253578 h 1870"/>
              <a:gd name="T66" fmla="*/ 1684129 w 3458"/>
              <a:gd name="T67" fmla="*/ 1253578 h 1870"/>
              <a:gd name="T68" fmla="*/ 6031132 w 3458"/>
              <a:gd name="T69" fmla="*/ 1104525 h 1870"/>
              <a:gd name="T70" fmla="*/ 4868873 w 3458"/>
              <a:gd name="T71" fmla="*/ 1104525 h 1870"/>
              <a:gd name="T72" fmla="*/ 3853807 w 3458"/>
              <a:gd name="T73" fmla="*/ 1104525 h 1870"/>
              <a:gd name="T74" fmla="*/ 1827500 w 3458"/>
              <a:gd name="T75" fmla="*/ 1104525 h 1870"/>
              <a:gd name="T76" fmla="*/ 814346 w 3458"/>
              <a:gd name="T77" fmla="*/ 1104525 h 1870"/>
              <a:gd name="T78" fmla="*/ 5740567 w 3458"/>
              <a:gd name="T79" fmla="*/ 959293 h 1870"/>
              <a:gd name="T80" fmla="*/ 4723590 w 3458"/>
              <a:gd name="T81" fmla="*/ 959293 h 1870"/>
              <a:gd name="T82" fmla="*/ 3710436 w 3458"/>
              <a:gd name="T83" fmla="*/ 959293 h 1870"/>
              <a:gd name="T84" fmla="*/ 1393564 w 3458"/>
              <a:gd name="T85" fmla="*/ 959293 h 1870"/>
              <a:gd name="T86" fmla="*/ 235128 w 3458"/>
              <a:gd name="T87" fmla="*/ 959293 h 1870"/>
              <a:gd name="T88" fmla="*/ 5740567 w 3458"/>
              <a:gd name="T89" fmla="*/ 814062 h 1870"/>
              <a:gd name="T90" fmla="*/ 4723590 w 3458"/>
              <a:gd name="T91" fmla="*/ 814062 h 1870"/>
              <a:gd name="T92" fmla="*/ 3710436 w 3458"/>
              <a:gd name="T93" fmla="*/ 814062 h 1870"/>
              <a:gd name="T94" fmla="*/ 1827500 w 3458"/>
              <a:gd name="T95" fmla="*/ 814062 h 1870"/>
              <a:gd name="T96" fmla="*/ 814346 w 3458"/>
              <a:gd name="T97" fmla="*/ 814062 h 1870"/>
              <a:gd name="T98" fmla="*/ 6319785 w 3458"/>
              <a:gd name="T99" fmla="*/ 670741 h 1870"/>
              <a:gd name="T100" fmla="*/ 5306631 w 3458"/>
              <a:gd name="T101" fmla="*/ 670741 h 1870"/>
              <a:gd name="T102" fmla="*/ 4289655 w 3458"/>
              <a:gd name="T103" fmla="*/ 670741 h 1870"/>
              <a:gd name="T104" fmla="*/ 2263347 w 3458"/>
              <a:gd name="T105" fmla="*/ 670741 h 1870"/>
              <a:gd name="T106" fmla="*/ 959629 w 3458"/>
              <a:gd name="T107" fmla="*/ 670741 h 1870"/>
              <a:gd name="T108" fmla="*/ 5885850 w 3458"/>
              <a:gd name="T109" fmla="*/ 525509 h 1870"/>
              <a:gd name="T110" fmla="*/ 4723590 w 3458"/>
              <a:gd name="T111" fmla="*/ 525509 h 1870"/>
              <a:gd name="T112" fmla="*/ 2263347 w 3458"/>
              <a:gd name="T113" fmla="*/ 525509 h 1870"/>
              <a:gd name="T114" fmla="*/ 814346 w 3458"/>
              <a:gd name="T115" fmla="*/ 525509 h 1870"/>
              <a:gd name="T116" fmla="*/ 3565154 w 3458"/>
              <a:gd name="T117" fmla="*/ 380278 h 1870"/>
              <a:gd name="T118" fmla="*/ 1538847 w 3458"/>
              <a:gd name="T119" fmla="*/ 380278 h 1870"/>
              <a:gd name="T120" fmla="*/ 3419872 w 3458"/>
              <a:gd name="T121" fmla="*/ 235046 h 1870"/>
              <a:gd name="T122" fmla="*/ 1684129 w 3458"/>
              <a:gd name="T123" fmla="*/ 235046 h 1870"/>
              <a:gd name="T124" fmla="*/ 2552000 w 3458"/>
              <a:gd name="T125" fmla="*/ 91725 h 18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58"/>
              <a:gd name="T190" fmla="*/ 0 h 1870"/>
              <a:gd name="T191" fmla="*/ 3458 w 3458"/>
              <a:gd name="T192" fmla="*/ 1870 h 187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58" h="1870">
                <a:moveTo>
                  <a:pt x="956" y="1870"/>
                </a:moveTo>
                <a:lnTo>
                  <a:pt x="909" y="1870"/>
                </a:lnTo>
                <a:lnTo>
                  <a:pt x="909" y="1823"/>
                </a:lnTo>
                <a:lnTo>
                  <a:pt x="956" y="1823"/>
                </a:lnTo>
                <a:lnTo>
                  <a:pt x="956" y="1870"/>
                </a:lnTo>
                <a:close/>
                <a:moveTo>
                  <a:pt x="3230" y="1794"/>
                </a:moveTo>
                <a:lnTo>
                  <a:pt x="3181" y="1794"/>
                </a:lnTo>
                <a:lnTo>
                  <a:pt x="3181" y="1747"/>
                </a:lnTo>
                <a:lnTo>
                  <a:pt x="3230" y="1747"/>
                </a:lnTo>
                <a:lnTo>
                  <a:pt x="3230" y="1794"/>
                </a:lnTo>
                <a:close/>
                <a:moveTo>
                  <a:pt x="956" y="1794"/>
                </a:moveTo>
                <a:lnTo>
                  <a:pt x="909" y="1794"/>
                </a:lnTo>
                <a:lnTo>
                  <a:pt x="909" y="1747"/>
                </a:lnTo>
                <a:lnTo>
                  <a:pt x="956" y="1747"/>
                </a:lnTo>
                <a:lnTo>
                  <a:pt x="956" y="1794"/>
                </a:lnTo>
                <a:close/>
                <a:moveTo>
                  <a:pt x="3306" y="1719"/>
                </a:moveTo>
                <a:lnTo>
                  <a:pt x="3257" y="1719"/>
                </a:lnTo>
                <a:lnTo>
                  <a:pt x="3257" y="1671"/>
                </a:lnTo>
                <a:lnTo>
                  <a:pt x="3306" y="1671"/>
                </a:lnTo>
                <a:lnTo>
                  <a:pt x="3306" y="1719"/>
                </a:lnTo>
                <a:close/>
                <a:moveTo>
                  <a:pt x="3003" y="1719"/>
                </a:moveTo>
                <a:lnTo>
                  <a:pt x="2954" y="1719"/>
                </a:lnTo>
                <a:lnTo>
                  <a:pt x="2954" y="1671"/>
                </a:lnTo>
                <a:lnTo>
                  <a:pt x="3003" y="1671"/>
                </a:lnTo>
                <a:lnTo>
                  <a:pt x="3003" y="1719"/>
                </a:lnTo>
                <a:close/>
                <a:moveTo>
                  <a:pt x="1032" y="1719"/>
                </a:moveTo>
                <a:lnTo>
                  <a:pt x="985" y="1719"/>
                </a:lnTo>
                <a:lnTo>
                  <a:pt x="985" y="1671"/>
                </a:lnTo>
                <a:lnTo>
                  <a:pt x="1032" y="1671"/>
                </a:lnTo>
                <a:lnTo>
                  <a:pt x="1032" y="1719"/>
                </a:lnTo>
                <a:close/>
                <a:moveTo>
                  <a:pt x="956" y="1719"/>
                </a:moveTo>
                <a:lnTo>
                  <a:pt x="909" y="1719"/>
                </a:lnTo>
                <a:lnTo>
                  <a:pt x="909" y="1671"/>
                </a:lnTo>
                <a:lnTo>
                  <a:pt x="956" y="1671"/>
                </a:lnTo>
                <a:lnTo>
                  <a:pt x="956" y="1719"/>
                </a:lnTo>
                <a:close/>
                <a:moveTo>
                  <a:pt x="3382" y="1643"/>
                </a:moveTo>
                <a:lnTo>
                  <a:pt x="3332" y="1643"/>
                </a:lnTo>
                <a:lnTo>
                  <a:pt x="3332" y="1596"/>
                </a:lnTo>
                <a:lnTo>
                  <a:pt x="3382" y="1596"/>
                </a:lnTo>
                <a:lnTo>
                  <a:pt x="3382" y="1643"/>
                </a:lnTo>
                <a:close/>
                <a:moveTo>
                  <a:pt x="3306" y="1643"/>
                </a:moveTo>
                <a:lnTo>
                  <a:pt x="3257" y="1643"/>
                </a:lnTo>
                <a:lnTo>
                  <a:pt x="3257" y="1596"/>
                </a:lnTo>
                <a:lnTo>
                  <a:pt x="3306" y="1596"/>
                </a:lnTo>
                <a:lnTo>
                  <a:pt x="3306" y="1643"/>
                </a:lnTo>
                <a:close/>
                <a:moveTo>
                  <a:pt x="3079" y="1643"/>
                </a:moveTo>
                <a:lnTo>
                  <a:pt x="3029" y="1643"/>
                </a:lnTo>
                <a:lnTo>
                  <a:pt x="3029" y="1596"/>
                </a:lnTo>
                <a:lnTo>
                  <a:pt x="3079" y="1596"/>
                </a:lnTo>
                <a:lnTo>
                  <a:pt x="3079" y="1643"/>
                </a:lnTo>
                <a:close/>
                <a:moveTo>
                  <a:pt x="3003" y="1643"/>
                </a:moveTo>
                <a:lnTo>
                  <a:pt x="2954" y="1643"/>
                </a:lnTo>
                <a:lnTo>
                  <a:pt x="2954" y="1596"/>
                </a:lnTo>
                <a:lnTo>
                  <a:pt x="3003" y="1596"/>
                </a:lnTo>
                <a:lnTo>
                  <a:pt x="3003" y="1643"/>
                </a:lnTo>
                <a:close/>
                <a:moveTo>
                  <a:pt x="2928" y="1643"/>
                </a:moveTo>
                <a:lnTo>
                  <a:pt x="2878" y="1643"/>
                </a:lnTo>
                <a:lnTo>
                  <a:pt x="2878" y="1596"/>
                </a:lnTo>
                <a:lnTo>
                  <a:pt x="2928" y="1596"/>
                </a:lnTo>
                <a:lnTo>
                  <a:pt x="2928" y="1643"/>
                </a:lnTo>
                <a:close/>
                <a:moveTo>
                  <a:pt x="2776" y="1643"/>
                </a:moveTo>
                <a:lnTo>
                  <a:pt x="2726" y="1643"/>
                </a:lnTo>
                <a:lnTo>
                  <a:pt x="2726" y="1596"/>
                </a:lnTo>
                <a:lnTo>
                  <a:pt x="2776" y="1596"/>
                </a:lnTo>
                <a:lnTo>
                  <a:pt x="2776" y="1643"/>
                </a:lnTo>
                <a:close/>
                <a:moveTo>
                  <a:pt x="1032" y="1643"/>
                </a:moveTo>
                <a:lnTo>
                  <a:pt x="985" y="1643"/>
                </a:lnTo>
                <a:lnTo>
                  <a:pt x="985" y="1596"/>
                </a:lnTo>
                <a:lnTo>
                  <a:pt x="1032" y="1596"/>
                </a:lnTo>
                <a:lnTo>
                  <a:pt x="1032" y="1643"/>
                </a:lnTo>
                <a:close/>
                <a:moveTo>
                  <a:pt x="956" y="1643"/>
                </a:moveTo>
                <a:lnTo>
                  <a:pt x="909" y="1643"/>
                </a:lnTo>
                <a:lnTo>
                  <a:pt x="909" y="1596"/>
                </a:lnTo>
                <a:lnTo>
                  <a:pt x="956" y="1596"/>
                </a:lnTo>
                <a:lnTo>
                  <a:pt x="956" y="1643"/>
                </a:lnTo>
                <a:close/>
                <a:moveTo>
                  <a:pt x="3079" y="1567"/>
                </a:moveTo>
                <a:lnTo>
                  <a:pt x="3029" y="1567"/>
                </a:lnTo>
                <a:lnTo>
                  <a:pt x="3029" y="1517"/>
                </a:lnTo>
                <a:lnTo>
                  <a:pt x="3079" y="1517"/>
                </a:lnTo>
                <a:lnTo>
                  <a:pt x="3079" y="1567"/>
                </a:lnTo>
                <a:close/>
                <a:moveTo>
                  <a:pt x="3003" y="1567"/>
                </a:moveTo>
                <a:lnTo>
                  <a:pt x="2954" y="1567"/>
                </a:lnTo>
                <a:lnTo>
                  <a:pt x="2954" y="1517"/>
                </a:lnTo>
                <a:lnTo>
                  <a:pt x="3003" y="1517"/>
                </a:lnTo>
                <a:lnTo>
                  <a:pt x="3003" y="1567"/>
                </a:lnTo>
                <a:close/>
                <a:moveTo>
                  <a:pt x="2928" y="1567"/>
                </a:moveTo>
                <a:lnTo>
                  <a:pt x="2878" y="1567"/>
                </a:lnTo>
                <a:lnTo>
                  <a:pt x="2878" y="1517"/>
                </a:lnTo>
                <a:lnTo>
                  <a:pt x="2928" y="1517"/>
                </a:lnTo>
                <a:lnTo>
                  <a:pt x="2928" y="1567"/>
                </a:lnTo>
                <a:close/>
                <a:moveTo>
                  <a:pt x="2852" y="1567"/>
                </a:moveTo>
                <a:lnTo>
                  <a:pt x="2802" y="1567"/>
                </a:lnTo>
                <a:lnTo>
                  <a:pt x="2802" y="1517"/>
                </a:lnTo>
                <a:lnTo>
                  <a:pt x="2852" y="1517"/>
                </a:lnTo>
                <a:lnTo>
                  <a:pt x="2852" y="1567"/>
                </a:lnTo>
                <a:close/>
                <a:moveTo>
                  <a:pt x="2776" y="1567"/>
                </a:moveTo>
                <a:lnTo>
                  <a:pt x="2726" y="1567"/>
                </a:lnTo>
                <a:lnTo>
                  <a:pt x="2726" y="1517"/>
                </a:lnTo>
                <a:lnTo>
                  <a:pt x="2776" y="1517"/>
                </a:lnTo>
                <a:lnTo>
                  <a:pt x="2776" y="1567"/>
                </a:lnTo>
                <a:close/>
                <a:moveTo>
                  <a:pt x="1865" y="1567"/>
                </a:moveTo>
                <a:lnTo>
                  <a:pt x="1818" y="1567"/>
                </a:lnTo>
                <a:lnTo>
                  <a:pt x="1818" y="1517"/>
                </a:lnTo>
                <a:lnTo>
                  <a:pt x="1865" y="1517"/>
                </a:lnTo>
                <a:lnTo>
                  <a:pt x="1865" y="1567"/>
                </a:lnTo>
                <a:close/>
                <a:moveTo>
                  <a:pt x="1789" y="1567"/>
                </a:moveTo>
                <a:lnTo>
                  <a:pt x="1742" y="1567"/>
                </a:lnTo>
                <a:lnTo>
                  <a:pt x="1742" y="1517"/>
                </a:lnTo>
                <a:lnTo>
                  <a:pt x="1789" y="1517"/>
                </a:lnTo>
                <a:lnTo>
                  <a:pt x="1789" y="1567"/>
                </a:lnTo>
                <a:close/>
                <a:moveTo>
                  <a:pt x="1108" y="1567"/>
                </a:moveTo>
                <a:lnTo>
                  <a:pt x="1060" y="1567"/>
                </a:lnTo>
                <a:lnTo>
                  <a:pt x="1060" y="1517"/>
                </a:lnTo>
                <a:lnTo>
                  <a:pt x="1108" y="1517"/>
                </a:lnTo>
                <a:lnTo>
                  <a:pt x="1108" y="1567"/>
                </a:lnTo>
                <a:close/>
                <a:moveTo>
                  <a:pt x="1032" y="1567"/>
                </a:moveTo>
                <a:lnTo>
                  <a:pt x="985" y="1567"/>
                </a:lnTo>
                <a:lnTo>
                  <a:pt x="985" y="1517"/>
                </a:lnTo>
                <a:lnTo>
                  <a:pt x="1032" y="1517"/>
                </a:lnTo>
                <a:lnTo>
                  <a:pt x="1032" y="1567"/>
                </a:lnTo>
                <a:close/>
                <a:moveTo>
                  <a:pt x="956" y="1567"/>
                </a:moveTo>
                <a:lnTo>
                  <a:pt x="909" y="1567"/>
                </a:lnTo>
                <a:lnTo>
                  <a:pt x="909" y="1517"/>
                </a:lnTo>
                <a:lnTo>
                  <a:pt x="956" y="1517"/>
                </a:lnTo>
                <a:lnTo>
                  <a:pt x="956" y="1567"/>
                </a:lnTo>
                <a:close/>
                <a:moveTo>
                  <a:pt x="3079" y="1491"/>
                </a:moveTo>
                <a:lnTo>
                  <a:pt x="3029" y="1491"/>
                </a:lnTo>
                <a:lnTo>
                  <a:pt x="3029" y="1442"/>
                </a:lnTo>
                <a:lnTo>
                  <a:pt x="3079" y="1442"/>
                </a:lnTo>
                <a:lnTo>
                  <a:pt x="3079" y="1491"/>
                </a:lnTo>
                <a:close/>
                <a:moveTo>
                  <a:pt x="3003" y="1491"/>
                </a:moveTo>
                <a:lnTo>
                  <a:pt x="2954" y="1491"/>
                </a:lnTo>
                <a:lnTo>
                  <a:pt x="2954" y="1442"/>
                </a:lnTo>
                <a:lnTo>
                  <a:pt x="3003" y="1442"/>
                </a:lnTo>
                <a:lnTo>
                  <a:pt x="3003" y="1491"/>
                </a:lnTo>
                <a:close/>
                <a:moveTo>
                  <a:pt x="2928" y="1491"/>
                </a:moveTo>
                <a:lnTo>
                  <a:pt x="2878" y="1491"/>
                </a:lnTo>
                <a:lnTo>
                  <a:pt x="2878" y="1442"/>
                </a:lnTo>
                <a:lnTo>
                  <a:pt x="2928" y="1442"/>
                </a:lnTo>
                <a:lnTo>
                  <a:pt x="2928" y="1491"/>
                </a:lnTo>
                <a:close/>
                <a:moveTo>
                  <a:pt x="2852" y="1491"/>
                </a:moveTo>
                <a:lnTo>
                  <a:pt x="2802" y="1491"/>
                </a:lnTo>
                <a:lnTo>
                  <a:pt x="2802" y="1442"/>
                </a:lnTo>
                <a:lnTo>
                  <a:pt x="2852" y="1442"/>
                </a:lnTo>
                <a:lnTo>
                  <a:pt x="2852" y="1491"/>
                </a:lnTo>
                <a:close/>
                <a:moveTo>
                  <a:pt x="2776" y="1491"/>
                </a:moveTo>
                <a:lnTo>
                  <a:pt x="2726" y="1491"/>
                </a:lnTo>
                <a:lnTo>
                  <a:pt x="2726" y="1442"/>
                </a:lnTo>
                <a:lnTo>
                  <a:pt x="2776" y="1442"/>
                </a:lnTo>
                <a:lnTo>
                  <a:pt x="2776" y="1491"/>
                </a:lnTo>
                <a:close/>
                <a:moveTo>
                  <a:pt x="2700" y="1491"/>
                </a:moveTo>
                <a:lnTo>
                  <a:pt x="2651" y="1491"/>
                </a:lnTo>
                <a:lnTo>
                  <a:pt x="2651" y="1442"/>
                </a:lnTo>
                <a:lnTo>
                  <a:pt x="2700" y="1442"/>
                </a:lnTo>
                <a:lnTo>
                  <a:pt x="2700" y="1491"/>
                </a:lnTo>
                <a:close/>
                <a:moveTo>
                  <a:pt x="2092" y="1491"/>
                </a:moveTo>
                <a:lnTo>
                  <a:pt x="2045" y="1491"/>
                </a:lnTo>
                <a:lnTo>
                  <a:pt x="2045" y="1442"/>
                </a:lnTo>
                <a:lnTo>
                  <a:pt x="2092" y="1442"/>
                </a:lnTo>
                <a:lnTo>
                  <a:pt x="2092" y="1491"/>
                </a:lnTo>
                <a:close/>
                <a:moveTo>
                  <a:pt x="1941" y="1491"/>
                </a:moveTo>
                <a:lnTo>
                  <a:pt x="1893" y="1491"/>
                </a:lnTo>
                <a:lnTo>
                  <a:pt x="1893" y="1442"/>
                </a:lnTo>
                <a:lnTo>
                  <a:pt x="1941" y="1442"/>
                </a:lnTo>
                <a:lnTo>
                  <a:pt x="1941" y="1491"/>
                </a:lnTo>
                <a:close/>
                <a:moveTo>
                  <a:pt x="1865" y="1491"/>
                </a:moveTo>
                <a:lnTo>
                  <a:pt x="1818" y="1491"/>
                </a:lnTo>
                <a:lnTo>
                  <a:pt x="1818" y="1442"/>
                </a:lnTo>
                <a:lnTo>
                  <a:pt x="1865" y="1442"/>
                </a:lnTo>
                <a:lnTo>
                  <a:pt x="1865" y="1491"/>
                </a:lnTo>
                <a:close/>
                <a:moveTo>
                  <a:pt x="1789" y="1491"/>
                </a:moveTo>
                <a:lnTo>
                  <a:pt x="1742" y="1491"/>
                </a:lnTo>
                <a:lnTo>
                  <a:pt x="1742" y="1442"/>
                </a:lnTo>
                <a:lnTo>
                  <a:pt x="1789" y="1442"/>
                </a:lnTo>
                <a:lnTo>
                  <a:pt x="1789" y="1491"/>
                </a:lnTo>
                <a:close/>
                <a:moveTo>
                  <a:pt x="1184" y="1491"/>
                </a:moveTo>
                <a:lnTo>
                  <a:pt x="1136" y="1491"/>
                </a:lnTo>
                <a:lnTo>
                  <a:pt x="1136" y="1442"/>
                </a:lnTo>
                <a:lnTo>
                  <a:pt x="1184" y="1442"/>
                </a:lnTo>
                <a:lnTo>
                  <a:pt x="1184" y="1491"/>
                </a:lnTo>
                <a:close/>
                <a:moveTo>
                  <a:pt x="1108" y="1491"/>
                </a:moveTo>
                <a:lnTo>
                  <a:pt x="1060" y="1491"/>
                </a:lnTo>
                <a:lnTo>
                  <a:pt x="1060" y="1442"/>
                </a:lnTo>
                <a:lnTo>
                  <a:pt x="1108" y="1442"/>
                </a:lnTo>
                <a:lnTo>
                  <a:pt x="1108" y="1491"/>
                </a:lnTo>
                <a:close/>
                <a:moveTo>
                  <a:pt x="1032" y="1491"/>
                </a:moveTo>
                <a:lnTo>
                  <a:pt x="985" y="1491"/>
                </a:lnTo>
                <a:lnTo>
                  <a:pt x="985" y="1442"/>
                </a:lnTo>
                <a:lnTo>
                  <a:pt x="1032" y="1442"/>
                </a:lnTo>
                <a:lnTo>
                  <a:pt x="1032" y="1491"/>
                </a:lnTo>
                <a:close/>
                <a:moveTo>
                  <a:pt x="956" y="1491"/>
                </a:moveTo>
                <a:lnTo>
                  <a:pt x="909" y="1491"/>
                </a:lnTo>
                <a:lnTo>
                  <a:pt x="909" y="1442"/>
                </a:lnTo>
                <a:lnTo>
                  <a:pt x="956" y="1442"/>
                </a:lnTo>
                <a:lnTo>
                  <a:pt x="956" y="1491"/>
                </a:lnTo>
                <a:close/>
                <a:moveTo>
                  <a:pt x="3003" y="1413"/>
                </a:moveTo>
                <a:lnTo>
                  <a:pt x="2954" y="1413"/>
                </a:lnTo>
                <a:lnTo>
                  <a:pt x="2954" y="1366"/>
                </a:lnTo>
                <a:lnTo>
                  <a:pt x="3003" y="1366"/>
                </a:lnTo>
                <a:lnTo>
                  <a:pt x="3003" y="1413"/>
                </a:lnTo>
                <a:close/>
                <a:moveTo>
                  <a:pt x="2928" y="1413"/>
                </a:moveTo>
                <a:lnTo>
                  <a:pt x="2878" y="1413"/>
                </a:lnTo>
                <a:lnTo>
                  <a:pt x="2878" y="1366"/>
                </a:lnTo>
                <a:lnTo>
                  <a:pt x="2928" y="1366"/>
                </a:lnTo>
                <a:lnTo>
                  <a:pt x="2928" y="1413"/>
                </a:lnTo>
                <a:close/>
                <a:moveTo>
                  <a:pt x="2852" y="1413"/>
                </a:moveTo>
                <a:lnTo>
                  <a:pt x="2802" y="1413"/>
                </a:lnTo>
                <a:lnTo>
                  <a:pt x="2802" y="1366"/>
                </a:lnTo>
                <a:lnTo>
                  <a:pt x="2852" y="1366"/>
                </a:lnTo>
                <a:lnTo>
                  <a:pt x="2852" y="1413"/>
                </a:lnTo>
                <a:close/>
                <a:moveTo>
                  <a:pt x="2092" y="1413"/>
                </a:moveTo>
                <a:lnTo>
                  <a:pt x="2045" y="1413"/>
                </a:lnTo>
                <a:lnTo>
                  <a:pt x="2045" y="1366"/>
                </a:lnTo>
                <a:lnTo>
                  <a:pt x="2092" y="1366"/>
                </a:lnTo>
                <a:lnTo>
                  <a:pt x="2092" y="1413"/>
                </a:lnTo>
                <a:close/>
                <a:moveTo>
                  <a:pt x="2016" y="1413"/>
                </a:moveTo>
                <a:lnTo>
                  <a:pt x="1969" y="1413"/>
                </a:lnTo>
                <a:lnTo>
                  <a:pt x="1969" y="1366"/>
                </a:lnTo>
                <a:lnTo>
                  <a:pt x="2016" y="1366"/>
                </a:lnTo>
                <a:lnTo>
                  <a:pt x="2016" y="1413"/>
                </a:lnTo>
                <a:close/>
                <a:moveTo>
                  <a:pt x="1941" y="1413"/>
                </a:moveTo>
                <a:lnTo>
                  <a:pt x="1893" y="1413"/>
                </a:lnTo>
                <a:lnTo>
                  <a:pt x="1893" y="1366"/>
                </a:lnTo>
                <a:lnTo>
                  <a:pt x="1941" y="1366"/>
                </a:lnTo>
                <a:lnTo>
                  <a:pt x="1941" y="1413"/>
                </a:lnTo>
                <a:close/>
                <a:moveTo>
                  <a:pt x="1865" y="1413"/>
                </a:moveTo>
                <a:lnTo>
                  <a:pt x="1818" y="1413"/>
                </a:lnTo>
                <a:lnTo>
                  <a:pt x="1818" y="1366"/>
                </a:lnTo>
                <a:lnTo>
                  <a:pt x="1865" y="1366"/>
                </a:lnTo>
                <a:lnTo>
                  <a:pt x="1865" y="1413"/>
                </a:lnTo>
                <a:close/>
                <a:moveTo>
                  <a:pt x="1789" y="1413"/>
                </a:moveTo>
                <a:lnTo>
                  <a:pt x="1742" y="1413"/>
                </a:lnTo>
                <a:lnTo>
                  <a:pt x="1742" y="1366"/>
                </a:lnTo>
                <a:lnTo>
                  <a:pt x="1789" y="1366"/>
                </a:lnTo>
                <a:lnTo>
                  <a:pt x="1789" y="1413"/>
                </a:lnTo>
                <a:close/>
                <a:moveTo>
                  <a:pt x="1259" y="1413"/>
                </a:moveTo>
                <a:lnTo>
                  <a:pt x="1212" y="1413"/>
                </a:lnTo>
                <a:lnTo>
                  <a:pt x="1212" y="1366"/>
                </a:lnTo>
                <a:lnTo>
                  <a:pt x="1259" y="1366"/>
                </a:lnTo>
                <a:lnTo>
                  <a:pt x="1259" y="1413"/>
                </a:lnTo>
                <a:close/>
                <a:moveTo>
                  <a:pt x="1184" y="1413"/>
                </a:moveTo>
                <a:lnTo>
                  <a:pt x="1136" y="1413"/>
                </a:lnTo>
                <a:lnTo>
                  <a:pt x="1136" y="1366"/>
                </a:lnTo>
                <a:lnTo>
                  <a:pt x="1184" y="1366"/>
                </a:lnTo>
                <a:lnTo>
                  <a:pt x="1184" y="1413"/>
                </a:lnTo>
                <a:close/>
                <a:moveTo>
                  <a:pt x="1108" y="1413"/>
                </a:moveTo>
                <a:lnTo>
                  <a:pt x="1060" y="1413"/>
                </a:lnTo>
                <a:lnTo>
                  <a:pt x="1060" y="1366"/>
                </a:lnTo>
                <a:lnTo>
                  <a:pt x="1108" y="1366"/>
                </a:lnTo>
                <a:lnTo>
                  <a:pt x="1108" y="1413"/>
                </a:lnTo>
                <a:close/>
                <a:moveTo>
                  <a:pt x="1032" y="1413"/>
                </a:moveTo>
                <a:lnTo>
                  <a:pt x="985" y="1413"/>
                </a:lnTo>
                <a:lnTo>
                  <a:pt x="985" y="1366"/>
                </a:lnTo>
                <a:lnTo>
                  <a:pt x="1032" y="1366"/>
                </a:lnTo>
                <a:lnTo>
                  <a:pt x="1032" y="1413"/>
                </a:lnTo>
                <a:close/>
                <a:moveTo>
                  <a:pt x="956" y="1413"/>
                </a:moveTo>
                <a:lnTo>
                  <a:pt x="909" y="1413"/>
                </a:lnTo>
                <a:lnTo>
                  <a:pt x="909" y="1366"/>
                </a:lnTo>
                <a:lnTo>
                  <a:pt x="956" y="1366"/>
                </a:lnTo>
                <a:lnTo>
                  <a:pt x="956" y="1413"/>
                </a:lnTo>
                <a:close/>
                <a:moveTo>
                  <a:pt x="3079" y="1338"/>
                </a:moveTo>
                <a:lnTo>
                  <a:pt x="3029" y="1338"/>
                </a:lnTo>
                <a:lnTo>
                  <a:pt x="3029" y="1290"/>
                </a:lnTo>
                <a:lnTo>
                  <a:pt x="3079" y="1290"/>
                </a:lnTo>
                <a:lnTo>
                  <a:pt x="3079" y="1338"/>
                </a:lnTo>
                <a:close/>
                <a:moveTo>
                  <a:pt x="3003" y="1338"/>
                </a:moveTo>
                <a:lnTo>
                  <a:pt x="2954" y="1338"/>
                </a:lnTo>
                <a:lnTo>
                  <a:pt x="2954" y="1290"/>
                </a:lnTo>
                <a:lnTo>
                  <a:pt x="3003" y="1290"/>
                </a:lnTo>
                <a:lnTo>
                  <a:pt x="3003" y="1338"/>
                </a:lnTo>
                <a:close/>
                <a:moveTo>
                  <a:pt x="2016" y="1338"/>
                </a:moveTo>
                <a:lnTo>
                  <a:pt x="1969" y="1338"/>
                </a:lnTo>
                <a:lnTo>
                  <a:pt x="1969" y="1290"/>
                </a:lnTo>
                <a:lnTo>
                  <a:pt x="2016" y="1290"/>
                </a:lnTo>
                <a:lnTo>
                  <a:pt x="2016" y="1338"/>
                </a:lnTo>
                <a:close/>
                <a:moveTo>
                  <a:pt x="1941" y="1338"/>
                </a:moveTo>
                <a:lnTo>
                  <a:pt x="1893" y="1338"/>
                </a:lnTo>
                <a:lnTo>
                  <a:pt x="1893" y="1290"/>
                </a:lnTo>
                <a:lnTo>
                  <a:pt x="1941" y="1290"/>
                </a:lnTo>
                <a:lnTo>
                  <a:pt x="1941" y="1338"/>
                </a:lnTo>
                <a:close/>
                <a:moveTo>
                  <a:pt x="1865" y="1338"/>
                </a:moveTo>
                <a:lnTo>
                  <a:pt x="1818" y="1338"/>
                </a:lnTo>
                <a:lnTo>
                  <a:pt x="1818" y="1290"/>
                </a:lnTo>
                <a:lnTo>
                  <a:pt x="1865" y="1290"/>
                </a:lnTo>
                <a:lnTo>
                  <a:pt x="1865" y="1338"/>
                </a:lnTo>
                <a:close/>
                <a:moveTo>
                  <a:pt x="1789" y="1338"/>
                </a:moveTo>
                <a:lnTo>
                  <a:pt x="1742" y="1338"/>
                </a:lnTo>
                <a:lnTo>
                  <a:pt x="1742" y="1290"/>
                </a:lnTo>
                <a:lnTo>
                  <a:pt x="1789" y="1290"/>
                </a:lnTo>
                <a:lnTo>
                  <a:pt x="1789" y="1338"/>
                </a:lnTo>
                <a:close/>
                <a:moveTo>
                  <a:pt x="1259" y="1338"/>
                </a:moveTo>
                <a:lnTo>
                  <a:pt x="1212" y="1338"/>
                </a:lnTo>
                <a:lnTo>
                  <a:pt x="1212" y="1290"/>
                </a:lnTo>
                <a:lnTo>
                  <a:pt x="1259" y="1290"/>
                </a:lnTo>
                <a:lnTo>
                  <a:pt x="1259" y="1338"/>
                </a:lnTo>
                <a:close/>
                <a:moveTo>
                  <a:pt x="1184" y="1338"/>
                </a:moveTo>
                <a:lnTo>
                  <a:pt x="1136" y="1338"/>
                </a:lnTo>
                <a:lnTo>
                  <a:pt x="1136" y="1290"/>
                </a:lnTo>
                <a:lnTo>
                  <a:pt x="1184" y="1290"/>
                </a:lnTo>
                <a:lnTo>
                  <a:pt x="1184" y="1338"/>
                </a:lnTo>
                <a:close/>
                <a:moveTo>
                  <a:pt x="1108" y="1338"/>
                </a:moveTo>
                <a:lnTo>
                  <a:pt x="1060" y="1338"/>
                </a:lnTo>
                <a:lnTo>
                  <a:pt x="1060" y="1290"/>
                </a:lnTo>
                <a:lnTo>
                  <a:pt x="1108" y="1290"/>
                </a:lnTo>
                <a:lnTo>
                  <a:pt x="1108" y="1338"/>
                </a:lnTo>
                <a:close/>
                <a:moveTo>
                  <a:pt x="1032" y="1338"/>
                </a:moveTo>
                <a:lnTo>
                  <a:pt x="985" y="1338"/>
                </a:lnTo>
                <a:lnTo>
                  <a:pt x="985" y="1290"/>
                </a:lnTo>
                <a:lnTo>
                  <a:pt x="1032" y="1290"/>
                </a:lnTo>
                <a:lnTo>
                  <a:pt x="1032" y="1338"/>
                </a:lnTo>
                <a:close/>
                <a:moveTo>
                  <a:pt x="956" y="1338"/>
                </a:moveTo>
                <a:lnTo>
                  <a:pt x="909" y="1338"/>
                </a:lnTo>
                <a:lnTo>
                  <a:pt x="909" y="1290"/>
                </a:lnTo>
                <a:lnTo>
                  <a:pt x="956" y="1290"/>
                </a:lnTo>
                <a:lnTo>
                  <a:pt x="956" y="1338"/>
                </a:lnTo>
                <a:close/>
                <a:moveTo>
                  <a:pt x="881" y="1338"/>
                </a:moveTo>
                <a:lnTo>
                  <a:pt x="833" y="1338"/>
                </a:lnTo>
                <a:lnTo>
                  <a:pt x="833" y="1290"/>
                </a:lnTo>
                <a:lnTo>
                  <a:pt x="881" y="1290"/>
                </a:lnTo>
                <a:lnTo>
                  <a:pt x="881" y="1338"/>
                </a:lnTo>
                <a:close/>
                <a:moveTo>
                  <a:pt x="3003" y="1262"/>
                </a:moveTo>
                <a:lnTo>
                  <a:pt x="2954" y="1262"/>
                </a:lnTo>
                <a:lnTo>
                  <a:pt x="2954" y="1215"/>
                </a:lnTo>
                <a:lnTo>
                  <a:pt x="3003" y="1215"/>
                </a:lnTo>
                <a:lnTo>
                  <a:pt x="3003" y="1262"/>
                </a:lnTo>
                <a:close/>
                <a:moveTo>
                  <a:pt x="2928" y="1262"/>
                </a:moveTo>
                <a:lnTo>
                  <a:pt x="2878" y="1262"/>
                </a:lnTo>
                <a:lnTo>
                  <a:pt x="2878" y="1215"/>
                </a:lnTo>
                <a:lnTo>
                  <a:pt x="2928" y="1215"/>
                </a:lnTo>
                <a:lnTo>
                  <a:pt x="2928" y="1262"/>
                </a:lnTo>
                <a:close/>
                <a:moveTo>
                  <a:pt x="2776" y="1262"/>
                </a:moveTo>
                <a:lnTo>
                  <a:pt x="2726" y="1262"/>
                </a:lnTo>
                <a:lnTo>
                  <a:pt x="2726" y="1215"/>
                </a:lnTo>
                <a:lnTo>
                  <a:pt x="2776" y="1215"/>
                </a:lnTo>
                <a:lnTo>
                  <a:pt x="2776" y="1262"/>
                </a:lnTo>
                <a:close/>
                <a:moveTo>
                  <a:pt x="2700" y="1262"/>
                </a:moveTo>
                <a:lnTo>
                  <a:pt x="2651" y="1262"/>
                </a:lnTo>
                <a:lnTo>
                  <a:pt x="2651" y="1215"/>
                </a:lnTo>
                <a:lnTo>
                  <a:pt x="2700" y="1215"/>
                </a:lnTo>
                <a:lnTo>
                  <a:pt x="2700" y="1262"/>
                </a:lnTo>
                <a:close/>
                <a:moveTo>
                  <a:pt x="2622" y="1262"/>
                </a:moveTo>
                <a:lnTo>
                  <a:pt x="2575" y="1262"/>
                </a:lnTo>
                <a:lnTo>
                  <a:pt x="2575" y="1215"/>
                </a:lnTo>
                <a:lnTo>
                  <a:pt x="2622" y="1215"/>
                </a:lnTo>
                <a:lnTo>
                  <a:pt x="2622" y="1262"/>
                </a:lnTo>
                <a:close/>
                <a:moveTo>
                  <a:pt x="2016" y="1262"/>
                </a:moveTo>
                <a:lnTo>
                  <a:pt x="1969" y="1262"/>
                </a:lnTo>
                <a:lnTo>
                  <a:pt x="1969" y="1215"/>
                </a:lnTo>
                <a:lnTo>
                  <a:pt x="2016" y="1215"/>
                </a:lnTo>
                <a:lnTo>
                  <a:pt x="2016" y="1262"/>
                </a:lnTo>
                <a:close/>
                <a:moveTo>
                  <a:pt x="1941" y="1262"/>
                </a:moveTo>
                <a:lnTo>
                  <a:pt x="1893" y="1262"/>
                </a:lnTo>
                <a:lnTo>
                  <a:pt x="1893" y="1215"/>
                </a:lnTo>
                <a:lnTo>
                  <a:pt x="1941" y="1215"/>
                </a:lnTo>
                <a:lnTo>
                  <a:pt x="1941" y="1262"/>
                </a:lnTo>
                <a:close/>
                <a:moveTo>
                  <a:pt x="1865" y="1262"/>
                </a:moveTo>
                <a:lnTo>
                  <a:pt x="1818" y="1262"/>
                </a:lnTo>
                <a:lnTo>
                  <a:pt x="1818" y="1215"/>
                </a:lnTo>
                <a:lnTo>
                  <a:pt x="1865" y="1215"/>
                </a:lnTo>
                <a:lnTo>
                  <a:pt x="1865" y="1262"/>
                </a:lnTo>
                <a:close/>
                <a:moveTo>
                  <a:pt x="1789" y="1262"/>
                </a:moveTo>
                <a:lnTo>
                  <a:pt x="1742" y="1262"/>
                </a:lnTo>
                <a:lnTo>
                  <a:pt x="1742" y="1215"/>
                </a:lnTo>
                <a:lnTo>
                  <a:pt x="1789" y="1215"/>
                </a:lnTo>
                <a:lnTo>
                  <a:pt x="1789" y="1262"/>
                </a:lnTo>
                <a:close/>
                <a:moveTo>
                  <a:pt x="1259" y="1262"/>
                </a:moveTo>
                <a:lnTo>
                  <a:pt x="1212" y="1262"/>
                </a:lnTo>
                <a:lnTo>
                  <a:pt x="1212" y="1215"/>
                </a:lnTo>
                <a:lnTo>
                  <a:pt x="1259" y="1215"/>
                </a:lnTo>
                <a:lnTo>
                  <a:pt x="1259" y="1262"/>
                </a:lnTo>
                <a:close/>
                <a:moveTo>
                  <a:pt x="1184" y="1262"/>
                </a:moveTo>
                <a:lnTo>
                  <a:pt x="1136" y="1262"/>
                </a:lnTo>
                <a:lnTo>
                  <a:pt x="1136" y="1215"/>
                </a:lnTo>
                <a:lnTo>
                  <a:pt x="1184" y="1215"/>
                </a:lnTo>
                <a:lnTo>
                  <a:pt x="1184" y="1262"/>
                </a:lnTo>
                <a:close/>
                <a:moveTo>
                  <a:pt x="1108" y="1262"/>
                </a:moveTo>
                <a:lnTo>
                  <a:pt x="1060" y="1262"/>
                </a:lnTo>
                <a:lnTo>
                  <a:pt x="1060" y="1215"/>
                </a:lnTo>
                <a:lnTo>
                  <a:pt x="1108" y="1215"/>
                </a:lnTo>
                <a:lnTo>
                  <a:pt x="1108" y="1262"/>
                </a:lnTo>
                <a:close/>
                <a:moveTo>
                  <a:pt x="1032" y="1262"/>
                </a:moveTo>
                <a:lnTo>
                  <a:pt x="985" y="1262"/>
                </a:lnTo>
                <a:lnTo>
                  <a:pt x="985" y="1215"/>
                </a:lnTo>
                <a:lnTo>
                  <a:pt x="1032" y="1215"/>
                </a:lnTo>
                <a:lnTo>
                  <a:pt x="1032" y="1262"/>
                </a:lnTo>
                <a:close/>
                <a:moveTo>
                  <a:pt x="956" y="1262"/>
                </a:moveTo>
                <a:lnTo>
                  <a:pt x="909" y="1262"/>
                </a:lnTo>
                <a:lnTo>
                  <a:pt x="909" y="1215"/>
                </a:lnTo>
                <a:lnTo>
                  <a:pt x="956" y="1215"/>
                </a:lnTo>
                <a:lnTo>
                  <a:pt x="956" y="1262"/>
                </a:lnTo>
                <a:close/>
                <a:moveTo>
                  <a:pt x="881" y="1262"/>
                </a:moveTo>
                <a:lnTo>
                  <a:pt x="833" y="1262"/>
                </a:lnTo>
                <a:lnTo>
                  <a:pt x="833" y="1215"/>
                </a:lnTo>
                <a:lnTo>
                  <a:pt x="881" y="1215"/>
                </a:lnTo>
                <a:lnTo>
                  <a:pt x="881" y="1262"/>
                </a:lnTo>
                <a:close/>
                <a:moveTo>
                  <a:pt x="2700" y="1186"/>
                </a:moveTo>
                <a:lnTo>
                  <a:pt x="2651" y="1186"/>
                </a:lnTo>
                <a:lnTo>
                  <a:pt x="2651" y="1139"/>
                </a:lnTo>
                <a:lnTo>
                  <a:pt x="2700" y="1139"/>
                </a:lnTo>
                <a:lnTo>
                  <a:pt x="2700" y="1186"/>
                </a:lnTo>
                <a:close/>
                <a:moveTo>
                  <a:pt x="2622" y="1186"/>
                </a:moveTo>
                <a:lnTo>
                  <a:pt x="2575" y="1186"/>
                </a:lnTo>
                <a:lnTo>
                  <a:pt x="2575" y="1139"/>
                </a:lnTo>
                <a:lnTo>
                  <a:pt x="2622" y="1139"/>
                </a:lnTo>
                <a:lnTo>
                  <a:pt x="2622" y="1186"/>
                </a:lnTo>
                <a:close/>
                <a:moveTo>
                  <a:pt x="2547" y="1186"/>
                </a:moveTo>
                <a:lnTo>
                  <a:pt x="2499" y="1186"/>
                </a:lnTo>
                <a:lnTo>
                  <a:pt x="2499" y="1139"/>
                </a:lnTo>
                <a:lnTo>
                  <a:pt x="2547" y="1139"/>
                </a:lnTo>
                <a:lnTo>
                  <a:pt x="2547" y="1186"/>
                </a:lnTo>
                <a:close/>
                <a:moveTo>
                  <a:pt x="2092" y="1186"/>
                </a:moveTo>
                <a:lnTo>
                  <a:pt x="2045" y="1186"/>
                </a:lnTo>
                <a:lnTo>
                  <a:pt x="2045" y="1139"/>
                </a:lnTo>
                <a:lnTo>
                  <a:pt x="2092" y="1139"/>
                </a:lnTo>
                <a:lnTo>
                  <a:pt x="2092" y="1186"/>
                </a:lnTo>
                <a:close/>
                <a:moveTo>
                  <a:pt x="2016" y="1186"/>
                </a:moveTo>
                <a:lnTo>
                  <a:pt x="1969" y="1186"/>
                </a:lnTo>
                <a:lnTo>
                  <a:pt x="1969" y="1139"/>
                </a:lnTo>
                <a:lnTo>
                  <a:pt x="2016" y="1139"/>
                </a:lnTo>
                <a:lnTo>
                  <a:pt x="2016" y="1186"/>
                </a:lnTo>
                <a:close/>
                <a:moveTo>
                  <a:pt x="1941" y="1186"/>
                </a:moveTo>
                <a:lnTo>
                  <a:pt x="1893" y="1186"/>
                </a:lnTo>
                <a:lnTo>
                  <a:pt x="1893" y="1139"/>
                </a:lnTo>
                <a:lnTo>
                  <a:pt x="1941" y="1139"/>
                </a:lnTo>
                <a:lnTo>
                  <a:pt x="1941" y="1186"/>
                </a:lnTo>
                <a:close/>
                <a:moveTo>
                  <a:pt x="1865" y="1186"/>
                </a:moveTo>
                <a:lnTo>
                  <a:pt x="1818" y="1186"/>
                </a:lnTo>
                <a:lnTo>
                  <a:pt x="1818" y="1139"/>
                </a:lnTo>
                <a:lnTo>
                  <a:pt x="1865" y="1139"/>
                </a:lnTo>
                <a:lnTo>
                  <a:pt x="1865" y="1186"/>
                </a:lnTo>
                <a:close/>
                <a:moveTo>
                  <a:pt x="1789" y="1186"/>
                </a:moveTo>
                <a:lnTo>
                  <a:pt x="1742" y="1186"/>
                </a:lnTo>
                <a:lnTo>
                  <a:pt x="1742" y="1139"/>
                </a:lnTo>
                <a:lnTo>
                  <a:pt x="1789" y="1139"/>
                </a:lnTo>
                <a:lnTo>
                  <a:pt x="1789" y="1186"/>
                </a:lnTo>
                <a:close/>
                <a:moveTo>
                  <a:pt x="1714" y="1186"/>
                </a:moveTo>
                <a:lnTo>
                  <a:pt x="1666" y="1186"/>
                </a:lnTo>
                <a:lnTo>
                  <a:pt x="1666" y="1139"/>
                </a:lnTo>
                <a:lnTo>
                  <a:pt x="1714" y="1139"/>
                </a:lnTo>
                <a:lnTo>
                  <a:pt x="1714" y="1186"/>
                </a:lnTo>
                <a:close/>
                <a:moveTo>
                  <a:pt x="1638" y="1186"/>
                </a:moveTo>
                <a:lnTo>
                  <a:pt x="1591" y="1186"/>
                </a:lnTo>
                <a:lnTo>
                  <a:pt x="1591" y="1139"/>
                </a:lnTo>
                <a:lnTo>
                  <a:pt x="1638" y="1139"/>
                </a:lnTo>
                <a:lnTo>
                  <a:pt x="1638" y="1186"/>
                </a:lnTo>
                <a:close/>
                <a:moveTo>
                  <a:pt x="1562" y="1186"/>
                </a:moveTo>
                <a:lnTo>
                  <a:pt x="1515" y="1186"/>
                </a:lnTo>
                <a:lnTo>
                  <a:pt x="1515" y="1139"/>
                </a:lnTo>
                <a:lnTo>
                  <a:pt x="1562" y="1139"/>
                </a:lnTo>
                <a:lnTo>
                  <a:pt x="1562" y="1186"/>
                </a:lnTo>
                <a:close/>
                <a:moveTo>
                  <a:pt x="1108" y="1186"/>
                </a:moveTo>
                <a:lnTo>
                  <a:pt x="1060" y="1186"/>
                </a:lnTo>
                <a:lnTo>
                  <a:pt x="1060" y="1139"/>
                </a:lnTo>
                <a:lnTo>
                  <a:pt x="1108" y="1139"/>
                </a:lnTo>
                <a:lnTo>
                  <a:pt x="1108" y="1186"/>
                </a:lnTo>
                <a:close/>
                <a:moveTo>
                  <a:pt x="1032" y="1186"/>
                </a:moveTo>
                <a:lnTo>
                  <a:pt x="985" y="1186"/>
                </a:lnTo>
                <a:lnTo>
                  <a:pt x="985" y="1139"/>
                </a:lnTo>
                <a:lnTo>
                  <a:pt x="1032" y="1139"/>
                </a:lnTo>
                <a:lnTo>
                  <a:pt x="1032" y="1186"/>
                </a:lnTo>
                <a:close/>
                <a:moveTo>
                  <a:pt x="956" y="1186"/>
                </a:moveTo>
                <a:lnTo>
                  <a:pt x="909" y="1186"/>
                </a:lnTo>
                <a:lnTo>
                  <a:pt x="909" y="1139"/>
                </a:lnTo>
                <a:lnTo>
                  <a:pt x="956" y="1139"/>
                </a:lnTo>
                <a:lnTo>
                  <a:pt x="956" y="1186"/>
                </a:lnTo>
                <a:close/>
                <a:moveTo>
                  <a:pt x="881" y="1186"/>
                </a:moveTo>
                <a:lnTo>
                  <a:pt x="833" y="1186"/>
                </a:lnTo>
                <a:lnTo>
                  <a:pt x="833" y="1139"/>
                </a:lnTo>
                <a:lnTo>
                  <a:pt x="881" y="1139"/>
                </a:lnTo>
                <a:lnTo>
                  <a:pt x="881" y="1186"/>
                </a:lnTo>
                <a:close/>
                <a:moveTo>
                  <a:pt x="2852" y="1110"/>
                </a:moveTo>
                <a:lnTo>
                  <a:pt x="2802" y="1110"/>
                </a:lnTo>
                <a:lnTo>
                  <a:pt x="2802" y="1063"/>
                </a:lnTo>
                <a:lnTo>
                  <a:pt x="2852" y="1063"/>
                </a:lnTo>
                <a:lnTo>
                  <a:pt x="2852" y="1110"/>
                </a:lnTo>
                <a:close/>
                <a:moveTo>
                  <a:pt x="2622" y="1110"/>
                </a:moveTo>
                <a:lnTo>
                  <a:pt x="2575" y="1110"/>
                </a:lnTo>
                <a:lnTo>
                  <a:pt x="2575" y="1063"/>
                </a:lnTo>
                <a:lnTo>
                  <a:pt x="2622" y="1063"/>
                </a:lnTo>
                <a:lnTo>
                  <a:pt x="2622" y="1110"/>
                </a:lnTo>
                <a:close/>
                <a:moveTo>
                  <a:pt x="2395" y="1110"/>
                </a:moveTo>
                <a:lnTo>
                  <a:pt x="2348" y="1110"/>
                </a:lnTo>
                <a:lnTo>
                  <a:pt x="2348" y="1063"/>
                </a:lnTo>
                <a:lnTo>
                  <a:pt x="2395" y="1063"/>
                </a:lnTo>
                <a:lnTo>
                  <a:pt x="2395" y="1110"/>
                </a:lnTo>
                <a:close/>
                <a:moveTo>
                  <a:pt x="2016" y="1110"/>
                </a:moveTo>
                <a:lnTo>
                  <a:pt x="1969" y="1110"/>
                </a:lnTo>
                <a:lnTo>
                  <a:pt x="1969" y="1063"/>
                </a:lnTo>
                <a:lnTo>
                  <a:pt x="2016" y="1063"/>
                </a:lnTo>
                <a:lnTo>
                  <a:pt x="2016" y="1110"/>
                </a:lnTo>
                <a:close/>
                <a:moveTo>
                  <a:pt x="1941" y="1110"/>
                </a:moveTo>
                <a:lnTo>
                  <a:pt x="1893" y="1110"/>
                </a:lnTo>
                <a:lnTo>
                  <a:pt x="1893" y="1063"/>
                </a:lnTo>
                <a:lnTo>
                  <a:pt x="1941" y="1063"/>
                </a:lnTo>
                <a:lnTo>
                  <a:pt x="1941" y="1110"/>
                </a:lnTo>
                <a:close/>
                <a:moveTo>
                  <a:pt x="1865" y="1110"/>
                </a:moveTo>
                <a:lnTo>
                  <a:pt x="1818" y="1110"/>
                </a:lnTo>
                <a:lnTo>
                  <a:pt x="1818" y="1063"/>
                </a:lnTo>
                <a:lnTo>
                  <a:pt x="1865" y="1063"/>
                </a:lnTo>
                <a:lnTo>
                  <a:pt x="1865" y="1110"/>
                </a:lnTo>
                <a:close/>
                <a:moveTo>
                  <a:pt x="1789" y="1110"/>
                </a:moveTo>
                <a:lnTo>
                  <a:pt x="1742" y="1110"/>
                </a:lnTo>
                <a:lnTo>
                  <a:pt x="1742" y="1063"/>
                </a:lnTo>
                <a:lnTo>
                  <a:pt x="1789" y="1063"/>
                </a:lnTo>
                <a:lnTo>
                  <a:pt x="1789" y="1110"/>
                </a:lnTo>
                <a:close/>
                <a:moveTo>
                  <a:pt x="1714" y="1110"/>
                </a:moveTo>
                <a:lnTo>
                  <a:pt x="1666" y="1110"/>
                </a:lnTo>
                <a:lnTo>
                  <a:pt x="1666" y="1063"/>
                </a:lnTo>
                <a:lnTo>
                  <a:pt x="1714" y="1063"/>
                </a:lnTo>
                <a:lnTo>
                  <a:pt x="1714" y="1110"/>
                </a:lnTo>
                <a:close/>
                <a:moveTo>
                  <a:pt x="1638" y="1110"/>
                </a:moveTo>
                <a:lnTo>
                  <a:pt x="1591" y="1110"/>
                </a:lnTo>
                <a:lnTo>
                  <a:pt x="1591" y="1063"/>
                </a:lnTo>
                <a:lnTo>
                  <a:pt x="1638" y="1063"/>
                </a:lnTo>
                <a:lnTo>
                  <a:pt x="1638" y="1110"/>
                </a:lnTo>
                <a:close/>
                <a:moveTo>
                  <a:pt x="1562" y="1110"/>
                </a:moveTo>
                <a:lnTo>
                  <a:pt x="1515" y="1110"/>
                </a:lnTo>
                <a:lnTo>
                  <a:pt x="1515" y="1063"/>
                </a:lnTo>
                <a:lnTo>
                  <a:pt x="1562" y="1063"/>
                </a:lnTo>
                <a:lnTo>
                  <a:pt x="1562" y="1110"/>
                </a:lnTo>
                <a:close/>
                <a:moveTo>
                  <a:pt x="1486" y="1110"/>
                </a:moveTo>
                <a:lnTo>
                  <a:pt x="1439" y="1110"/>
                </a:lnTo>
                <a:lnTo>
                  <a:pt x="1439" y="1063"/>
                </a:lnTo>
                <a:lnTo>
                  <a:pt x="1486" y="1063"/>
                </a:lnTo>
                <a:lnTo>
                  <a:pt x="1486" y="1110"/>
                </a:lnTo>
                <a:close/>
                <a:moveTo>
                  <a:pt x="1032" y="1110"/>
                </a:moveTo>
                <a:lnTo>
                  <a:pt x="985" y="1110"/>
                </a:lnTo>
                <a:lnTo>
                  <a:pt x="985" y="1063"/>
                </a:lnTo>
                <a:lnTo>
                  <a:pt x="1032" y="1063"/>
                </a:lnTo>
                <a:lnTo>
                  <a:pt x="1032" y="1110"/>
                </a:lnTo>
                <a:close/>
                <a:moveTo>
                  <a:pt x="956" y="1110"/>
                </a:moveTo>
                <a:lnTo>
                  <a:pt x="909" y="1110"/>
                </a:lnTo>
                <a:lnTo>
                  <a:pt x="909" y="1063"/>
                </a:lnTo>
                <a:lnTo>
                  <a:pt x="956" y="1063"/>
                </a:lnTo>
                <a:lnTo>
                  <a:pt x="956" y="1110"/>
                </a:lnTo>
                <a:close/>
                <a:moveTo>
                  <a:pt x="881" y="1110"/>
                </a:moveTo>
                <a:lnTo>
                  <a:pt x="833" y="1110"/>
                </a:lnTo>
                <a:lnTo>
                  <a:pt x="833" y="1063"/>
                </a:lnTo>
                <a:lnTo>
                  <a:pt x="881" y="1063"/>
                </a:lnTo>
                <a:lnTo>
                  <a:pt x="881" y="1110"/>
                </a:lnTo>
                <a:close/>
                <a:moveTo>
                  <a:pt x="805" y="1110"/>
                </a:moveTo>
                <a:lnTo>
                  <a:pt x="758" y="1110"/>
                </a:lnTo>
                <a:lnTo>
                  <a:pt x="758" y="1063"/>
                </a:lnTo>
                <a:lnTo>
                  <a:pt x="805" y="1063"/>
                </a:lnTo>
                <a:lnTo>
                  <a:pt x="805" y="1110"/>
                </a:lnTo>
                <a:close/>
                <a:moveTo>
                  <a:pt x="2622" y="1035"/>
                </a:moveTo>
                <a:lnTo>
                  <a:pt x="2575" y="1035"/>
                </a:lnTo>
                <a:lnTo>
                  <a:pt x="2575" y="987"/>
                </a:lnTo>
                <a:lnTo>
                  <a:pt x="2622" y="987"/>
                </a:lnTo>
                <a:lnTo>
                  <a:pt x="2622" y="1035"/>
                </a:lnTo>
                <a:close/>
                <a:moveTo>
                  <a:pt x="2547" y="1035"/>
                </a:moveTo>
                <a:lnTo>
                  <a:pt x="2499" y="1035"/>
                </a:lnTo>
                <a:lnTo>
                  <a:pt x="2499" y="987"/>
                </a:lnTo>
                <a:lnTo>
                  <a:pt x="2547" y="987"/>
                </a:lnTo>
                <a:lnTo>
                  <a:pt x="2547" y="1035"/>
                </a:lnTo>
                <a:close/>
                <a:moveTo>
                  <a:pt x="2471" y="1035"/>
                </a:moveTo>
                <a:lnTo>
                  <a:pt x="2424" y="1035"/>
                </a:lnTo>
                <a:lnTo>
                  <a:pt x="2424" y="987"/>
                </a:lnTo>
                <a:lnTo>
                  <a:pt x="2471" y="987"/>
                </a:lnTo>
                <a:lnTo>
                  <a:pt x="2471" y="1035"/>
                </a:lnTo>
                <a:close/>
                <a:moveTo>
                  <a:pt x="2395" y="1035"/>
                </a:moveTo>
                <a:lnTo>
                  <a:pt x="2348" y="1035"/>
                </a:lnTo>
                <a:lnTo>
                  <a:pt x="2348" y="987"/>
                </a:lnTo>
                <a:lnTo>
                  <a:pt x="2395" y="987"/>
                </a:lnTo>
                <a:lnTo>
                  <a:pt x="2395" y="1035"/>
                </a:lnTo>
                <a:close/>
                <a:moveTo>
                  <a:pt x="2319" y="1035"/>
                </a:moveTo>
                <a:lnTo>
                  <a:pt x="2272" y="1035"/>
                </a:lnTo>
                <a:lnTo>
                  <a:pt x="2272" y="987"/>
                </a:lnTo>
                <a:lnTo>
                  <a:pt x="2319" y="987"/>
                </a:lnTo>
                <a:lnTo>
                  <a:pt x="2319" y="1035"/>
                </a:lnTo>
                <a:close/>
                <a:moveTo>
                  <a:pt x="2168" y="1035"/>
                </a:moveTo>
                <a:lnTo>
                  <a:pt x="2121" y="1035"/>
                </a:lnTo>
                <a:lnTo>
                  <a:pt x="2121" y="987"/>
                </a:lnTo>
                <a:lnTo>
                  <a:pt x="2168" y="987"/>
                </a:lnTo>
                <a:lnTo>
                  <a:pt x="2168" y="1035"/>
                </a:lnTo>
                <a:close/>
                <a:moveTo>
                  <a:pt x="2092" y="1035"/>
                </a:moveTo>
                <a:lnTo>
                  <a:pt x="2045" y="1035"/>
                </a:lnTo>
                <a:lnTo>
                  <a:pt x="2045" y="987"/>
                </a:lnTo>
                <a:lnTo>
                  <a:pt x="2092" y="987"/>
                </a:lnTo>
                <a:lnTo>
                  <a:pt x="2092" y="1035"/>
                </a:lnTo>
                <a:close/>
                <a:moveTo>
                  <a:pt x="2016" y="1035"/>
                </a:moveTo>
                <a:lnTo>
                  <a:pt x="1969" y="1035"/>
                </a:lnTo>
                <a:lnTo>
                  <a:pt x="1969" y="987"/>
                </a:lnTo>
                <a:lnTo>
                  <a:pt x="2016" y="987"/>
                </a:lnTo>
                <a:lnTo>
                  <a:pt x="2016" y="1035"/>
                </a:lnTo>
                <a:close/>
                <a:moveTo>
                  <a:pt x="1941" y="1035"/>
                </a:moveTo>
                <a:lnTo>
                  <a:pt x="1893" y="1035"/>
                </a:lnTo>
                <a:lnTo>
                  <a:pt x="1893" y="987"/>
                </a:lnTo>
                <a:lnTo>
                  <a:pt x="1941" y="987"/>
                </a:lnTo>
                <a:lnTo>
                  <a:pt x="1941" y="1035"/>
                </a:lnTo>
                <a:close/>
                <a:moveTo>
                  <a:pt x="1865" y="1035"/>
                </a:moveTo>
                <a:lnTo>
                  <a:pt x="1818" y="1035"/>
                </a:lnTo>
                <a:lnTo>
                  <a:pt x="1818" y="987"/>
                </a:lnTo>
                <a:lnTo>
                  <a:pt x="1865" y="987"/>
                </a:lnTo>
                <a:lnTo>
                  <a:pt x="1865" y="1035"/>
                </a:lnTo>
                <a:close/>
                <a:moveTo>
                  <a:pt x="1789" y="1035"/>
                </a:moveTo>
                <a:lnTo>
                  <a:pt x="1742" y="1035"/>
                </a:lnTo>
                <a:lnTo>
                  <a:pt x="1742" y="987"/>
                </a:lnTo>
                <a:lnTo>
                  <a:pt x="1789" y="987"/>
                </a:lnTo>
                <a:lnTo>
                  <a:pt x="1789" y="1035"/>
                </a:lnTo>
                <a:close/>
                <a:moveTo>
                  <a:pt x="1714" y="1035"/>
                </a:moveTo>
                <a:lnTo>
                  <a:pt x="1666" y="1035"/>
                </a:lnTo>
                <a:lnTo>
                  <a:pt x="1666" y="987"/>
                </a:lnTo>
                <a:lnTo>
                  <a:pt x="1714" y="987"/>
                </a:lnTo>
                <a:lnTo>
                  <a:pt x="1714" y="1035"/>
                </a:lnTo>
                <a:close/>
                <a:moveTo>
                  <a:pt x="1638" y="1035"/>
                </a:moveTo>
                <a:lnTo>
                  <a:pt x="1591" y="1035"/>
                </a:lnTo>
                <a:lnTo>
                  <a:pt x="1591" y="987"/>
                </a:lnTo>
                <a:lnTo>
                  <a:pt x="1638" y="987"/>
                </a:lnTo>
                <a:lnTo>
                  <a:pt x="1638" y="1035"/>
                </a:lnTo>
                <a:close/>
                <a:moveTo>
                  <a:pt x="1562" y="1035"/>
                </a:moveTo>
                <a:lnTo>
                  <a:pt x="1515" y="1035"/>
                </a:lnTo>
                <a:lnTo>
                  <a:pt x="1515" y="987"/>
                </a:lnTo>
                <a:lnTo>
                  <a:pt x="1562" y="987"/>
                </a:lnTo>
                <a:lnTo>
                  <a:pt x="1562" y="1035"/>
                </a:lnTo>
                <a:close/>
                <a:moveTo>
                  <a:pt x="1486" y="1035"/>
                </a:moveTo>
                <a:lnTo>
                  <a:pt x="1439" y="1035"/>
                </a:lnTo>
                <a:lnTo>
                  <a:pt x="1439" y="987"/>
                </a:lnTo>
                <a:lnTo>
                  <a:pt x="1486" y="987"/>
                </a:lnTo>
                <a:lnTo>
                  <a:pt x="1486" y="1035"/>
                </a:lnTo>
                <a:close/>
                <a:moveTo>
                  <a:pt x="805" y="1035"/>
                </a:moveTo>
                <a:lnTo>
                  <a:pt x="758" y="1035"/>
                </a:lnTo>
                <a:lnTo>
                  <a:pt x="758" y="987"/>
                </a:lnTo>
                <a:lnTo>
                  <a:pt x="805" y="987"/>
                </a:lnTo>
                <a:lnTo>
                  <a:pt x="805" y="1035"/>
                </a:lnTo>
                <a:close/>
                <a:moveTo>
                  <a:pt x="729" y="1035"/>
                </a:moveTo>
                <a:lnTo>
                  <a:pt x="682" y="1035"/>
                </a:lnTo>
                <a:lnTo>
                  <a:pt x="682" y="987"/>
                </a:lnTo>
                <a:lnTo>
                  <a:pt x="729" y="987"/>
                </a:lnTo>
                <a:lnTo>
                  <a:pt x="729" y="1035"/>
                </a:lnTo>
                <a:close/>
                <a:moveTo>
                  <a:pt x="653" y="1035"/>
                </a:moveTo>
                <a:lnTo>
                  <a:pt x="606" y="1035"/>
                </a:lnTo>
                <a:lnTo>
                  <a:pt x="606" y="987"/>
                </a:lnTo>
                <a:lnTo>
                  <a:pt x="653" y="987"/>
                </a:lnTo>
                <a:lnTo>
                  <a:pt x="653" y="1035"/>
                </a:lnTo>
                <a:close/>
                <a:moveTo>
                  <a:pt x="2776" y="959"/>
                </a:moveTo>
                <a:lnTo>
                  <a:pt x="2726" y="959"/>
                </a:lnTo>
                <a:lnTo>
                  <a:pt x="2726" y="912"/>
                </a:lnTo>
                <a:lnTo>
                  <a:pt x="2776" y="912"/>
                </a:lnTo>
                <a:lnTo>
                  <a:pt x="2776" y="959"/>
                </a:lnTo>
                <a:close/>
                <a:moveTo>
                  <a:pt x="2700" y="959"/>
                </a:moveTo>
                <a:lnTo>
                  <a:pt x="2651" y="959"/>
                </a:lnTo>
                <a:lnTo>
                  <a:pt x="2651" y="912"/>
                </a:lnTo>
                <a:lnTo>
                  <a:pt x="2700" y="912"/>
                </a:lnTo>
                <a:lnTo>
                  <a:pt x="2700" y="959"/>
                </a:lnTo>
                <a:close/>
                <a:moveTo>
                  <a:pt x="2622" y="959"/>
                </a:moveTo>
                <a:lnTo>
                  <a:pt x="2575" y="959"/>
                </a:lnTo>
                <a:lnTo>
                  <a:pt x="2575" y="912"/>
                </a:lnTo>
                <a:lnTo>
                  <a:pt x="2622" y="912"/>
                </a:lnTo>
                <a:lnTo>
                  <a:pt x="2622" y="959"/>
                </a:lnTo>
                <a:close/>
                <a:moveTo>
                  <a:pt x="2547" y="959"/>
                </a:moveTo>
                <a:lnTo>
                  <a:pt x="2499" y="959"/>
                </a:lnTo>
                <a:lnTo>
                  <a:pt x="2499" y="912"/>
                </a:lnTo>
                <a:lnTo>
                  <a:pt x="2547" y="912"/>
                </a:lnTo>
                <a:lnTo>
                  <a:pt x="2547" y="959"/>
                </a:lnTo>
                <a:close/>
                <a:moveTo>
                  <a:pt x="2471" y="959"/>
                </a:moveTo>
                <a:lnTo>
                  <a:pt x="2424" y="959"/>
                </a:lnTo>
                <a:lnTo>
                  <a:pt x="2424" y="912"/>
                </a:lnTo>
                <a:lnTo>
                  <a:pt x="2471" y="912"/>
                </a:lnTo>
                <a:lnTo>
                  <a:pt x="2471" y="959"/>
                </a:lnTo>
                <a:close/>
                <a:moveTo>
                  <a:pt x="2395" y="959"/>
                </a:moveTo>
                <a:lnTo>
                  <a:pt x="2348" y="959"/>
                </a:lnTo>
                <a:lnTo>
                  <a:pt x="2348" y="912"/>
                </a:lnTo>
                <a:lnTo>
                  <a:pt x="2395" y="912"/>
                </a:lnTo>
                <a:lnTo>
                  <a:pt x="2395" y="959"/>
                </a:lnTo>
                <a:close/>
                <a:moveTo>
                  <a:pt x="2319" y="959"/>
                </a:moveTo>
                <a:lnTo>
                  <a:pt x="2272" y="959"/>
                </a:lnTo>
                <a:lnTo>
                  <a:pt x="2272" y="912"/>
                </a:lnTo>
                <a:lnTo>
                  <a:pt x="2319" y="912"/>
                </a:lnTo>
                <a:lnTo>
                  <a:pt x="2319" y="959"/>
                </a:lnTo>
                <a:close/>
                <a:moveTo>
                  <a:pt x="2168" y="959"/>
                </a:moveTo>
                <a:lnTo>
                  <a:pt x="2121" y="959"/>
                </a:lnTo>
                <a:lnTo>
                  <a:pt x="2121" y="912"/>
                </a:lnTo>
                <a:lnTo>
                  <a:pt x="2168" y="912"/>
                </a:lnTo>
                <a:lnTo>
                  <a:pt x="2168" y="959"/>
                </a:lnTo>
                <a:close/>
                <a:moveTo>
                  <a:pt x="2092" y="959"/>
                </a:moveTo>
                <a:lnTo>
                  <a:pt x="2045" y="959"/>
                </a:lnTo>
                <a:lnTo>
                  <a:pt x="2045" y="912"/>
                </a:lnTo>
                <a:lnTo>
                  <a:pt x="2092" y="912"/>
                </a:lnTo>
                <a:lnTo>
                  <a:pt x="2092" y="959"/>
                </a:lnTo>
                <a:close/>
                <a:moveTo>
                  <a:pt x="2016" y="959"/>
                </a:moveTo>
                <a:lnTo>
                  <a:pt x="1969" y="959"/>
                </a:lnTo>
                <a:lnTo>
                  <a:pt x="1969" y="912"/>
                </a:lnTo>
                <a:lnTo>
                  <a:pt x="2016" y="912"/>
                </a:lnTo>
                <a:lnTo>
                  <a:pt x="2016" y="959"/>
                </a:lnTo>
                <a:close/>
                <a:moveTo>
                  <a:pt x="1941" y="959"/>
                </a:moveTo>
                <a:lnTo>
                  <a:pt x="1893" y="959"/>
                </a:lnTo>
                <a:lnTo>
                  <a:pt x="1893" y="912"/>
                </a:lnTo>
                <a:lnTo>
                  <a:pt x="1941" y="912"/>
                </a:lnTo>
                <a:lnTo>
                  <a:pt x="1941" y="959"/>
                </a:lnTo>
                <a:close/>
                <a:moveTo>
                  <a:pt x="1865" y="959"/>
                </a:moveTo>
                <a:lnTo>
                  <a:pt x="1818" y="959"/>
                </a:lnTo>
                <a:lnTo>
                  <a:pt x="1818" y="912"/>
                </a:lnTo>
                <a:lnTo>
                  <a:pt x="1865" y="912"/>
                </a:lnTo>
                <a:lnTo>
                  <a:pt x="1865" y="959"/>
                </a:lnTo>
                <a:close/>
                <a:moveTo>
                  <a:pt x="1789" y="959"/>
                </a:moveTo>
                <a:lnTo>
                  <a:pt x="1742" y="959"/>
                </a:lnTo>
                <a:lnTo>
                  <a:pt x="1742" y="912"/>
                </a:lnTo>
                <a:lnTo>
                  <a:pt x="1789" y="912"/>
                </a:lnTo>
                <a:lnTo>
                  <a:pt x="1789" y="959"/>
                </a:lnTo>
                <a:close/>
                <a:moveTo>
                  <a:pt x="1714" y="959"/>
                </a:moveTo>
                <a:lnTo>
                  <a:pt x="1666" y="959"/>
                </a:lnTo>
                <a:lnTo>
                  <a:pt x="1666" y="912"/>
                </a:lnTo>
                <a:lnTo>
                  <a:pt x="1714" y="912"/>
                </a:lnTo>
                <a:lnTo>
                  <a:pt x="1714" y="959"/>
                </a:lnTo>
                <a:close/>
                <a:moveTo>
                  <a:pt x="1638" y="959"/>
                </a:moveTo>
                <a:lnTo>
                  <a:pt x="1591" y="959"/>
                </a:lnTo>
                <a:lnTo>
                  <a:pt x="1591" y="912"/>
                </a:lnTo>
                <a:lnTo>
                  <a:pt x="1638" y="912"/>
                </a:lnTo>
                <a:lnTo>
                  <a:pt x="1638" y="959"/>
                </a:lnTo>
                <a:close/>
                <a:moveTo>
                  <a:pt x="1562" y="959"/>
                </a:moveTo>
                <a:lnTo>
                  <a:pt x="1515" y="959"/>
                </a:lnTo>
                <a:lnTo>
                  <a:pt x="1515" y="912"/>
                </a:lnTo>
                <a:lnTo>
                  <a:pt x="1562" y="912"/>
                </a:lnTo>
                <a:lnTo>
                  <a:pt x="1562" y="959"/>
                </a:lnTo>
                <a:close/>
                <a:moveTo>
                  <a:pt x="1486" y="959"/>
                </a:moveTo>
                <a:lnTo>
                  <a:pt x="1439" y="959"/>
                </a:lnTo>
                <a:lnTo>
                  <a:pt x="1439" y="912"/>
                </a:lnTo>
                <a:lnTo>
                  <a:pt x="1486" y="912"/>
                </a:lnTo>
                <a:lnTo>
                  <a:pt x="1486" y="959"/>
                </a:lnTo>
                <a:close/>
                <a:moveTo>
                  <a:pt x="881" y="959"/>
                </a:moveTo>
                <a:lnTo>
                  <a:pt x="833" y="959"/>
                </a:lnTo>
                <a:lnTo>
                  <a:pt x="833" y="912"/>
                </a:lnTo>
                <a:lnTo>
                  <a:pt x="881" y="912"/>
                </a:lnTo>
                <a:lnTo>
                  <a:pt x="881" y="959"/>
                </a:lnTo>
                <a:close/>
                <a:moveTo>
                  <a:pt x="653" y="959"/>
                </a:moveTo>
                <a:lnTo>
                  <a:pt x="606" y="959"/>
                </a:lnTo>
                <a:lnTo>
                  <a:pt x="606" y="912"/>
                </a:lnTo>
                <a:lnTo>
                  <a:pt x="653" y="912"/>
                </a:lnTo>
                <a:lnTo>
                  <a:pt x="653" y="959"/>
                </a:lnTo>
                <a:close/>
                <a:moveTo>
                  <a:pt x="578" y="959"/>
                </a:moveTo>
                <a:lnTo>
                  <a:pt x="530" y="959"/>
                </a:lnTo>
                <a:lnTo>
                  <a:pt x="530" y="912"/>
                </a:lnTo>
                <a:lnTo>
                  <a:pt x="578" y="912"/>
                </a:lnTo>
                <a:lnTo>
                  <a:pt x="578" y="959"/>
                </a:lnTo>
                <a:close/>
                <a:moveTo>
                  <a:pt x="2928" y="883"/>
                </a:moveTo>
                <a:lnTo>
                  <a:pt x="2878" y="883"/>
                </a:lnTo>
                <a:lnTo>
                  <a:pt x="2878" y="836"/>
                </a:lnTo>
                <a:lnTo>
                  <a:pt x="2928" y="836"/>
                </a:lnTo>
                <a:lnTo>
                  <a:pt x="2928" y="883"/>
                </a:lnTo>
                <a:close/>
                <a:moveTo>
                  <a:pt x="2776" y="883"/>
                </a:moveTo>
                <a:lnTo>
                  <a:pt x="2726" y="883"/>
                </a:lnTo>
                <a:lnTo>
                  <a:pt x="2726" y="836"/>
                </a:lnTo>
                <a:lnTo>
                  <a:pt x="2776" y="836"/>
                </a:lnTo>
                <a:lnTo>
                  <a:pt x="2776" y="883"/>
                </a:lnTo>
                <a:close/>
                <a:moveTo>
                  <a:pt x="2700" y="883"/>
                </a:moveTo>
                <a:lnTo>
                  <a:pt x="2651" y="883"/>
                </a:lnTo>
                <a:lnTo>
                  <a:pt x="2651" y="836"/>
                </a:lnTo>
                <a:lnTo>
                  <a:pt x="2700" y="836"/>
                </a:lnTo>
                <a:lnTo>
                  <a:pt x="2700" y="883"/>
                </a:lnTo>
                <a:close/>
                <a:moveTo>
                  <a:pt x="2622" y="883"/>
                </a:moveTo>
                <a:lnTo>
                  <a:pt x="2575" y="883"/>
                </a:lnTo>
                <a:lnTo>
                  <a:pt x="2575" y="836"/>
                </a:lnTo>
                <a:lnTo>
                  <a:pt x="2622" y="836"/>
                </a:lnTo>
                <a:lnTo>
                  <a:pt x="2622" y="883"/>
                </a:lnTo>
                <a:close/>
                <a:moveTo>
                  <a:pt x="2547" y="883"/>
                </a:moveTo>
                <a:lnTo>
                  <a:pt x="2499" y="883"/>
                </a:lnTo>
                <a:lnTo>
                  <a:pt x="2499" y="836"/>
                </a:lnTo>
                <a:lnTo>
                  <a:pt x="2547" y="836"/>
                </a:lnTo>
                <a:lnTo>
                  <a:pt x="2547" y="883"/>
                </a:lnTo>
                <a:close/>
                <a:moveTo>
                  <a:pt x="2471" y="883"/>
                </a:moveTo>
                <a:lnTo>
                  <a:pt x="2424" y="883"/>
                </a:lnTo>
                <a:lnTo>
                  <a:pt x="2424" y="836"/>
                </a:lnTo>
                <a:lnTo>
                  <a:pt x="2471" y="836"/>
                </a:lnTo>
                <a:lnTo>
                  <a:pt x="2471" y="883"/>
                </a:lnTo>
                <a:close/>
                <a:moveTo>
                  <a:pt x="2395" y="883"/>
                </a:moveTo>
                <a:lnTo>
                  <a:pt x="2348" y="883"/>
                </a:lnTo>
                <a:lnTo>
                  <a:pt x="2348" y="836"/>
                </a:lnTo>
                <a:lnTo>
                  <a:pt x="2395" y="836"/>
                </a:lnTo>
                <a:lnTo>
                  <a:pt x="2395" y="883"/>
                </a:lnTo>
                <a:close/>
                <a:moveTo>
                  <a:pt x="2319" y="883"/>
                </a:moveTo>
                <a:lnTo>
                  <a:pt x="2272" y="883"/>
                </a:lnTo>
                <a:lnTo>
                  <a:pt x="2272" y="836"/>
                </a:lnTo>
                <a:lnTo>
                  <a:pt x="2319" y="836"/>
                </a:lnTo>
                <a:lnTo>
                  <a:pt x="2319" y="883"/>
                </a:lnTo>
                <a:close/>
                <a:moveTo>
                  <a:pt x="2244" y="883"/>
                </a:moveTo>
                <a:lnTo>
                  <a:pt x="2196" y="883"/>
                </a:lnTo>
                <a:lnTo>
                  <a:pt x="2196" y="836"/>
                </a:lnTo>
                <a:lnTo>
                  <a:pt x="2244" y="836"/>
                </a:lnTo>
                <a:lnTo>
                  <a:pt x="2244" y="883"/>
                </a:lnTo>
                <a:close/>
                <a:moveTo>
                  <a:pt x="2168" y="883"/>
                </a:moveTo>
                <a:lnTo>
                  <a:pt x="2121" y="883"/>
                </a:lnTo>
                <a:lnTo>
                  <a:pt x="2121" y="836"/>
                </a:lnTo>
                <a:lnTo>
                  <a:pt x="2168" y="836"/>
                </a:lnTo>
                <a:lnTo>
                  <a:pt x="2168" y="883"/>
                </a:lnTo>
                <a:close/>
                <a:moveTo>
                  <a:pt x="2092" y="883"/>
                </a:moveTo>
                <a:lnTo>
                  <a:pt x="2045" y="883"/>
                </a:lnTo>
                <a:lnTo>
                  <a:pt x="2045" y="836"/>
                </a:lnTo>
                <a:lnTo>
                  <a:pt x="2092" y="836"/>
                </a:lnTo>
                <a:lnTo>
                  <a:pt x="2092" y="883"/>
                </a:lnTo>
                <a:close/>
                <a:moveTo>
                  <a:pt x="2016" y="883"/>
                </a:moveTo>
                <a:lnTo>
                  <a:pt x="1969" y="883"/>
                </a:lnTo>
                <a:lnTo>
                  <a:pt x="1969" y="836"/>
                </a:lnTo>
                <a:lnTo>
                  <a:pt x="2016" y="836"/>
                </a:lnTo>
                <a:lnTo>
                  <a:pt x="2016" y="883"/>
                </a:lnTo>
                <a:close/>
                <a:moveTo>
                  <a:pt x="1865" y="883"/>
                </a:moveTo>
                <a:lnTo>
                  <a:pt x="1818" y="883"/>
                </a:lnTo>
                <a:lnTo>
                  <a:pt x="1818" y="836"/>
                </a:lnTo>
                <a:lnTo>
                  <a:pt x="1865" y="836"/>
                </a:lnTo>
                <a:lnTo>
                  <a:pt x="1865" y="883"/>
                </a:lnTo>
                <a:close/>
                <a:moveTo>
                  <a:pt x="1789" y="883"/>
                </a:moveTo>
                <a:lnTo>
                  <a:pt x="1742" y="883"/>
                </a:lnTo>
                <a:lnTo>
                  <a:pt x="1742" y="836"/>
                </a:lnTo>
                <a:lnTo>
                  <a:pt x="1789" y="836"/>
                </a:lnTo>
                <a:lnTo>
                  <a:pt x="1789" y="883"/>
                </a:lnTo>
                <a:close/>
                <a:moveTo>
                  <a:pt x="1714" y="883"/>
                </a:moveTo>
                <a:lnTo>
                  <a:pt x="1666" y="883"/>
                </a:lnTo>
                <a:lnTo>
                  <a:pt x="1666" y="836"/>
                </a:lnTo>
                <a:lnTo>
                  <a:pt x="1714" y="836"/>
                </a:lnTo>
                <a:lnTo>
                  <a:pt x="1714" y="883"/>
                </a:lnTo>
                <a:close/>
                <a:moveTo>
                  <a:pt x="1638" y="883"/>
                </a:moveTo>
                <a:lnTo>
                  <a:pt x="1591" y="883"/>
                </a:lnTo>
                <a:lnTo>
                  <a:pt x="1591" y="836"/>
                </a:lnTo>
                <a:lnTo>
                  <a:pt x="1638" y="836"/>
                </a:lnTo>
                <a:lnTo>
                  <a:pt x="1638" y="883"/>
                </a:lnTo>
                <a:close/>
                <a:moveTo>
                  <a:pt x="1562" y="883"/>
                </a:moveTo>
                <a:lnTo>
                  <a:pt x="1515" y="883"/>
                </a:lnTo>
                <a:lnTo>
                  <a:pt x="1515" y="836"/>
                </a:lnTo>
                <a:lnTo>
                  <a:pt x="1562" y="836"/>
                </a:lnTo>
                <a:lnTo>
                  <a:pt x="1562" y="883"/>
                </a:lnTo>
                <a:close/>
                <a:moveTo>
                  <a:pt x="805" y="883"/>
                </a:moveTo>
                <a:lnTo>
                  <a:pt x="758" y="883"/>
                </a:lnTo>
                <a:lnTo>
                  <a:pt x="758" y="836"/>
                </a:lnTo>
                <a:lnTo>
                  <a:pt x="805" y="836"/>
                </a:lnTo>
                <a:lnTo>
                  <a:pt x="805" y="883"/>
                </a:lnTo>
                <a:close/>
                <a:moveTo>
                  <a:pt x="729" y="883"/>
                </a:moveTo>
                <a:lnTo>
                  <a:pt x="682" y="883"/>
                </a:lnTo>
                <a:lnTo>
                  <a:pt x="682" y="836"/>
                </a:lnTo>
                <a:lnTo>
                  <a:pt x="729" y="836"/>
                </a:lnTo>
                <a:lnTo>
                  <a:pt x="729" y="883"/>
                </a:lnTo>
                <a:close/>
                <a:moveTo>
                  <a:pt x="653" y="883"/>
                </a:moveTo>
                <a:lnTo>
                  <a:pt x="606" y="883"/>
                </a:lnTo>
                <a:lnTo>
                  <a:pt x="606" y="836"/>
                </a:lnTo>
                <a:lnTo>
                  <a:pt x="653" y="836"/>
                </a:lnTo>
                <a:lnTo>
                  <a:pt x="653" y="883"/>
                </a:lnTo>
                <a:close/>
                <a:moveTo>
                  <a:pt x="578" y="883"/>
                </a:moveTo>
                <a:lnTo>
                  <a:pt x="530" y="883"/>
                </a:lnTo>
                <a:lnTo>
                  <a:pt x="530" y="836"/>
                </a:lnTo>
                <a:lnTo>
                  <a:pt x="578" y="836"/>
                </a:lnTo>
                <a:lnTo>
                  <a:pt x="578" y="883"/>
                </a:lnTo>
                <a:close/>
                <a:moveTo>
                  <a:pt x="502" y="883"/>
                </a:moveTo>
                <a:lnTo>
                  <a:pt x="455" y="883"/>
                </a:lnTo>
                <a:lnTo>
                  <a:pt x="455" y="836"/>
                </a:lnTo>
                <a:lnTo>
                  <a:pt x="502" y="836"/>
                </a:lnTo>
                <a:lnTo>
                  <a:pt x="502" y="883"/>
                </a:lnTo>
                <a:close/>
                <a:moveTo>
                  <a:pt x="3003" y="807"/>
                </a:moveTo>
                <a:lnTo>
                  <a:pt x="2954" y="807"/>
                </a:lnTo>
                <a:lnTo>
                  <a:pt x="2954" y="760"/>
                </a:lnTo>
                <a:lnTo>
                  <a:pt x="3003" y="760"/>
                </a:lnTo>
                <a:lnTo>
                  <a:pt x="3003" y="807"/>
                </a:lnTo>
                <a:close/>
                <a:moveTo>
                  <a:pt x="2852" y="807"/>
                </a:moveTo>
                <a:lnTo>
                  <a:pt x="2802" y="807"/>
                </a:lnTo>
                <a:lnTo>
                  <a:pt x="2802" y="760"/>
                </a:lnTo>
                <a:lnTo>
                  <a:pt x="2852" y="760"/>
                </a:lnTo>
                <a:lnTo>
                  <a:pt x="2852" y="807"/>
                </a:lnTo>
                <a:close/>
                <a:moveTo>
                  <a:pt x="2776" y="807"/>
                </a:moveTo>
                <a:lnTo>
                  <a:pt x="2726" y="807"/>
                </a:lnTo>
                <a:lnTo>
                  <a:pt x="2726" y="760"/>
                </a:lnTo>
                <a:lnTo>
                  <a:pt x="2776" y="760"/>
                </a:lnTo>
                <a:lnTo>
                  <a:pt x="2776" y="807"/>
                </a:lnTo>
                <a:close/>
                <a:moveTo>
                  <a:pt x="2700" y="807"/>
                </a:moveTo>
                <a:lnTo>
                  <a:pt x="2651" y="807"/>
                </a:lnTo>
                <a:lnTo>
                  <a:pt x="2651" y="760"/>
                </a:lnTo>
                <a:lnTo>
                  <a:pt x="2700" y="760"/>
                </a:lnTo>
                <a:lnTo>
                  <a:pt x="2700" y="807"/>
                </a:lnTo>
                <a:close/>
                <a:moveTo>
                  <a:pt x="2622" y="807"/>
                </a:moveTo>
                <a:lnTo>
                  <a:pt x="2575" y="807"/>
                </a:lnTo>
                <a:lnTo>
                  <a:pt x="2575" y="760"/>
                </a:lnTo>
                <a:lnTo>
                  <a:pt x="2622" y="760"/>
                </a:lnTo>
                <a:lnTo>
                  <a:pt x="2622" y="807"/>
                </a:lnTo>
                <a:close/>
                <a:moveTo>
                  <a:pt x="2547" y="807"/>
                </a:moveTo>
                <a:lnTo>
                  <a:pt x="2499" y="807"/>
                </a:lnTo>
                <a:lnTo>
                  <a:pt x="2499" y="760"/>
                </a:lnTo>
                <a:lnTo>
                  <a:pt x="2547" y="760"/>
                </a:lnTo>
                <a:lnTo>
                  <a:pt x="2547" y="807"/>
                </a:lnTo>
                <a:close/>
                <a:moveTo>
                  <a:pt x="2471" y="807"/>
                </a:moveTo>
                <a:lnTo>
                  <a:pt x="2424" y="807"/>
                </a:lnTo>
                <a:lnTo>
                  <a:pt x="2424" y="760"/>
                </a:lnTo>
                <a:lnTo>
                  <a:pt x="2471" y="760"/>
                </a:lnTo>
                <a:lnTo>
                  <a:pt x="2471" y="807"/>
                </a:lnTo>
                <a:close/>
                <a:moveTo>
                  <a:pt x="2395" y="807"/>
                </a:moveTo>
                <a:lnTo>
                  <a:pt x="2348" y="807"/>
                </a:lnTo>
                <a:lnTo>
                  <a:pt x="2348" y="760"/>
                </a:lnTo>
                <a:lnTo>
                  <a:pt x="2395" y="760"/>
                </a:lnTo>
                <a:lnTo>
                  <a:pt x="2395" y="807"/>
                </a:lnTo>
                <a:close/>
                <a:moveTo>
                  <a:pt x="2319" y="807"/>
                </a:moveTo>
                <a:lnTo>
                  <a:pt x="2272" y="807"/>
                </a:lnTo>
                <a:lnTo>
                  <a:pt x="2272" y="760"/>
                </a:lnTo>
                <a:lnTo>
                  <a:pt x="2319" y="760"/>
                </a:lnTo>
                <a:lnTo>
                  <a:pt x="2319" y="807"/>
                </a:lnTo>
                <a:close/>
                <a:moveTo>
                  <a:pt x="2244" y="807"/>
                </a:moveTo>
                <a:lnTo>
                  <a:pt x="2196" y="807"/>
                </a:lnTo>
                <a:lnTo>
                  <a:pt x="2196" y="760"/>
                </a:lnTo>
                <a:lnTo>
                  <a:pt x="2244" y="760"/>
                </a:lnTo>
                <a:lnTo>
                  <a:pt x="2244" y="807"/>
                </a:lnTo>
                <a:close/>
                <a:moveTo>
                  <a:pt x="2168" y="807"/>
                </a:moveTo>
                <a:lnTo>
                  <a:pt x="2121" y="807"/>
                </a:lnTo>
                <a:lnTo>
                  <a:pt x="2121" y="760"/>
                </a:lnTo>
                <a:lnTo>
                  <a:pt x="2168" y="760"/>
                </a:lnTo>
                <a:lnTo>
                  <a:pt x="2168" y="807"/>
                </a:lnTo>
                <a:close/>
                <a:moveTo>
                  <a:pt x="2092" y="807"/>
                </a:moveTo>
                <a:lnTo>
                  <a:pt x="2045" y="807"/>
                </a:lnTo>
                <a:lnTo>
                  <a:pt x="2045" y="760"/>
                </a:lnTo>
                <a:lnTo>
                  <a:pt x="2092" y="760"/>
                </a:lnTo>
                <a:lnTo>
                  <a:pt x="2092" y="807"/>
                </a:lnTo>
                <a:close/>
                <a:moveTo>
                  <a:pt x="2016" y="807"/>
                </a:moveTo>
                <a:lnTo>
                  <a:pt x="1969" y="807"/>
                </a:lnTo>
                <a:lnTo>
                  <a:pt x="1969" y="760"/>
                </a:lnTo>
                <a:lnTo>
                  <a:pt x="2016" y="760"/>
                </a:lnTo>
                <a:lnTo>
                  <a:pt x="2016" y="807"/>
                </a:lnTo>
                <a:close/>
                <a:moveTo>
                  <a:pt x="1941" y="807"/>
                </a:moveTo>
                <a:lnTo>
                  <a:pt x="1893" y="807"/>
                </a:lnTo>
                <a:lnTo>
                  <a:pt x="1893" y="760"/>
                </a:lnTo>
                <a:lnTo>
                  <a:pt x="1941" y="760"/>
                </a:lnTo>
                <a:lnTo>
                  <a:pt x="1941" y="807"/>
                </a:lnTo>
                <a:close/>
                <a:moveTo>
                  <a:pt x="1789" y="807"/>
                </a:moveTo>
                <a:lnTo>
                  <a:pt x="1742" y="807"/>
                </a:lnTo>
                <a:lnTo>
                  <a:pt x="1742" y="760"/>
                </a:lnTo>
                <a:lnTo>
                  <a:pt x="1789" y="760"/>
                </a:lnTo>
                <a:lnTo>
                  <a:pt x="1789" y="807"/>
                </a:lnTo>
                <a:close/>
                <a:moveTo>
                  <a:pt x="1638" y="807"/>
                </a:moveTo>
                <a:lnTo>
                  <a:pt x="1591" y="807"/>
                </a:lnTo>
                <a:lnTo>
                  <a:pt x="1591" y="760"/>
                </a:lnTo>
                <a:lnTo>
                  <a:pt x="1638" y="760"/>
                </a:lnTo>
                <a:lnTo>
                  <a:pt x="1638" y="807"/>
                </a:lnTo>
                <a:close/>
                <a:moveTo>
                  <a:pt x="1562" y="807"/>
                </a:moveTo>
                <a:lnTo>
                  <a:pt x="1515" y="807"/>
                </a:lnTo>
                <a:lnTo>
                  <a:pt x="1515" y="760"/>
                </a:lnTo>
                <a:lnTo>
                  <a:pt x="1562" y="760"/>
                </a:lnTo>
                <a:lnTo>
                  <a:pt x="1562" y="807"/>
                </a:lnTo>
                <a:close/>
                <a:moveTo>
                  <a:pt x="881" y="807"/>
                </a:moveTo>
                <a:lnTo>
                  <a:pt x="833" y="807"/>
                </a:lnTo>
                <a:lnTo>
                  <a:pt x="833" y="760"/>
                </a:lnTo>
                <a:lnTo>
                  <a:pt x="881" y="760"/>
                </a:lnTo>
                <a:lnTo>
                  <a:pt x="881" y="807"/>
                </a:lnTo>
                <a:close/>
                <a:moveTo>
                  <a:pt x="805" y="807"/>
                </a:moveTo>
                <a:lnTo>
                  <a:pt x="758" y="807"/>
                </a:lnTo>
                <a:lnTo>
                  <a:pt x="758" y="760"/>
                </a:lnTo>
                <a:lnTo>
                  <a:pt x="805" y="760"/>
                </a:lnTo>
                <a:lnTo>
                  <a:pt x="805" y="807"/>
                </a:lnTo>
                <a:close/>
                <a:moveTo>
                  <a:pt x="729" y="807"/>
                </a:moveTo>
                <a:lnTo>
                  <a:pt x="682" y="807"/>
                </a:lnTo>
                <a:lnTo>
                  <a:pt x="682" y="760"/>
                </a:lnTo>
                <a:lnTo>
                  <a:pt x="729" y="760"/>
                </a:lnTo>
                <a:lnTo>
                  <a:pt x="729" y="807"/>
                </a:lnTo>
                <a:close/>
                <a:moveTo>
                  <a:pt x="653" y="807"/>
                </a:moveTo>
                <a:lnTo>
                  <a:pt x="606" y="807"/>
                </a:lnTo>
                <a:lnTo>
                  <a:pt x="606" y="760"/>
                </a:lnTo>
                <a:lnTo>
                  <a:pt x="653" y="760"/>
                </a:lnTo>
                <a:lnTo>
                  <a:pt x="653" y="807"/>
                </a:lnTo>
                <a:close/>
                <a:moveTo>
                  <a:pt x="578" y="807"/>
                </a:moveTo>
                <a:lnTo>
                  <a:pt x="530" y="807"/>
                </a:lnTo>
                <a:lnTo>
                  <a:pt x="530" y="760"/>
                </a:lnTo>
                <a:lnTo>
                  <a:pt x="578" y="760"/>
                </a:lnTo>
                <a:lnTo>
                  <a:pt x="578" y="807"/>
                </a:lnTo>
                <a:close/>
                <a:moveTo>
                  <a:pt x="502" y="807"/>
                </a:moveTo>
                <a:lnTo>
                  <a:pt x="455" y="807"/>
                </a:lnTo>
                <a:lnTo>
                  <a:pt x="455" y="760"/>
                </a:lnTo>
                <a:lnTo>
                  <a:pt x="502" y="760"/>
                </a:lnTo>
                <a:lnTo>
                  <a:pt x="502" y="807"/>
                </a:lnTo>
                <a:close/>
                <a:moveTo>
                  <a:pt x="3003" y="732"/>
                </a:moveTo>
                <a:lnTo>
                  <a:pt x="2954" y="732"/>
                </a:lnTo>
                <a:lnTo>
                  <a:pt x="2954" y="682"/>
                </a:lnTo>
                <a:lnTo>
                  <a:pt x="3003" y="682"/>
                </a:lnTo>
                <a:lnTo>
                  <a:pt x="3003" y="732"/>
                </a:lnTo>
                <a:close/>
                <a:moveTo>
                  <a:pt x="2928" y="732"/>
                </a:moveTo>
                <a:lnTo>
                  <a:pt x="2878" y="732"/>
                </a:lnTo>
                <a:lnTo>
                  <a:pt x="2878" y="682"/>
                </a:lnTo>
                <a:lnTo>
                  <a:pt x="2928" y="682"/>
                </a:lnTo>
                <a:lnTo>
                  <a:pt x="2928" y="732"/>
                </a:lnTo>
                <a:close/>
                <a:moveTo>
                  <a:pt x="2852" y="732"/>
                </a:moveTo>
                <a:lnTo>
                  <a:pt x="2802" y="732"/>
                </a:lnTo>
                <a:lnTo>
                  <a:pt x="2802" y="682"/>
                </a:lnTo>
                <a:lnTo>
                  <a:pt x="2852" y="682"/>
                </a:lnTo>
                <a:lnTo>
                  <a:pt x="2852" y="732"/>
                </a:lnTo>
                <a:close/>
                <a:moveTo>
                  <a:pt x="2776" y="732"/>
                </a:moveTo>
                <a:lnTo>
                  <a:pt x="2726" y="732"/>
                </a:lnTo>
                <a:lnTo>
                  <a:pt x="2726" y="682"/>
                </a:lnTo>
                <a:lnTo>
                  <a:pt x="2776" y="682"/>
                </a:lnTo>
                <a:lnTo>
                  <a:pt x="2776" y="732"/>
                </a:lnTo>
                <a:close/>
                <a:moveTo>
                  <a:pt x="2700" y="732"/>
                </a:moveTo>
                <a:lnTo>
                  <a:pt x="2651" y="732"/>
                </a:lnTo>
                <a:lnTo>
                  <a:pt x="2651" y="682"/>
                </a:lnTo>
                <a:lnTo>
                  <a:pt x="2700" y="682"/>
                </a:lnTo>
                <a:lnTo>
                  <a:pt x="2700" y="732"/>
                </a:lnTo>
                <a:close/>
                <a:moveTo>
                  <a:pt x="2622" y="732"/>
                </a:moveTo>
                <a:lnTo>
                  <a:pt x="2575" y="732"/>
                </a:lnTo>
                <a:lnTo>
                  <a:pt x="2575" y="682"/>
                </a:lnTo>
                <a:lnTo>
                  <a:pt x="2622" y="682"/>
                </a:lnTo>
                <a:lnTo>
                  <a:pt x="2622" y="732"/>
                </a:lnTo>
                <a:close/>
                <a:moveTo>
                  <a:pt x="2547" y="732"/>
                </a:moveTo>
                <a:lnTo>
                  <a:pt x="2499" y="732"/>
                </a:lnTo>
                <a:lnTo>
                  <a:pt x="2499" y="682"/>
                </a:lnTo>
                <a:lnTo>
                  <a:pt x="2547" y="682"/>
                </a:lnTo>
                <a:lnTo>
                  <a:pt x="2547" y="732"/>
                </a:lnTo>
                <a:close/>
                <a:moveTo>
                  <a:pt x="2471" y="732"/>
                </a:moveTo>
                <a:lnTo>
                  <a:pt x="2424" y="732"/>
                </a:lnTo>
                <a:lnTo>
                  <a:pt x="2424" y="682"/>
                </a:lnTo>
                <a:lnTo>
                  <a:pt x="2471" y="682"/>
                </a:lnTo>
                <a:lnTo>
                  <a:pt x="2471" y="732"/>
                </a:lnTo>
                <a:close/>
                <a:moveTo>
                  <a:pt x="2395" y="732"/>
                </a:moveTo>
                <a:lnTo>
                  <a:pt x="2348" y="732"/>
                </a:lnTo>
                <a:lnTo>
                  <a:pt x="2348" y="682"/>
                </a:lnTo>
                <a:lnTo>
                  <a:pt x="2395" y="682"/>
                </a:lnTo>
                <a:lnTo>
                  <a:pt x="2395" y="732"/>
                </a:lnTo>
                <a:close/>
                <a:moveTo>
                  <a:pt x="2319" y="732"/>
                </a:moveTo>
                <a:lnTo>
                  <a:pt x="2272" y="732"/>
                </a:lnTo>
                <a:lnTo>
                  <a:pt x="2272" y="682"/>
                </a:lnTo>
                <a:lnTo>
                  <a:pt x="2319" y="682"/>
                </a:lnTo>
                <a:lnTo>
                  <a:pt x="2319" y="732"/>
                </a:lnTo>
                <a:close/>
                <a:moveTo>
                  <a:pt x="2244" y="732"/>
                </a:moveTo>
                <a:lnTo>
                  <a:pt x="2196" y="732"/>
                </a:lnTo>
                <a:lnTo>
                  <a:pt x="2196" y="682"/>
                </a:lnTo>
                <a:lnTo>
                  <a:pt x="2244" y="682"/>
                </a:lnTo>
                <a:lnTo>
                  <a:pt x="2244" y="732"/>
                </a:lnTo>
                <a:close/>
                <a:moveTo>
                  <a:pt x="2092" y="732"/>
                </a:moveTo>
                <a:lnTo>
                  <a:pt x="2045" y="732"/>
                </a:lnTo>
                <a:lnTo>
                  <a:pt x="2045" y="682"/>
                </a:lnTo>
                <a:lnTo>
                  <a:pt x="2092" y="682"/>
                </a:lnTo>
                <a:lnTo>
                  <a:pt x="2092" y="732"/>
                </a:lnTo>
                <a:close/>
                <a:moveTo>
                  <a:pt x="1865" y="732"/>
                </a:moveTo>
                <a:lnTo>
                  <a:pt x="1818" y="732"/>
                </a:lnTo>
                <a:lnTo>
                  <a:pt x="1818" y="682"/>
                </a:lnTo>
                <a:lnTo>
                  <a:pt x="1865" y="682"/>
                </a:lnTo>
                <a:lnTo>
                  <a:pt x="1865" y="732"/>
                </a:lnTo>
                <a:close/>
                <a:moveTo>
                  <a:pt x="1789" y="732"/>
                </a:moveTo>
                <a:lnTo>
                  <a:pt x="1742" y="732"/>
                </a:lnTo>
                <a:lnTo>
                  <a:pt x="1742" y="682"/>
                </a:lnTo>
                <a:lnTo>
                  <a:pt x="1789" y="682"/>
                </a:lnTo>
                <a:lnTo>
                  <a:pt x="1789" y="732"/>
                </a:lnTo>
                <a:close/>
                <a:moveTo>
                  <a:pt x="1714" y="732"/>
                </a:moveTo>
                <a:lnTo>
                  <a:pt x="1666" y="732"/>
                </a:lnTo>
                <a:lnTo>
                  <a:pt x="1666" y="682"/>
                </a:lnTo>
                <a:lnTo>
                  <a:pt x="1714" y="682"/>
                </a:lnTo>
                <a:lnTo>
                  <a:pt x="1714" y="732"/>
                </a:lnTo>
                <a:close/>
                <a:moveTo>
                  <a:pt x="1638" y="732"/>
                </a:moveTo>
                <a:lnTo>
                  <a:pt x="1591" y="732"/>
                </a:lnTo>
                <a:lnTo>
                  <a:pt x="1591" y="682"/>
                </a:lnTo>
                <a:lnTo>
                  <a:pt x="1638" y="682"/>
                </a:lnTo>
                <a:lnTo>
                  <a:pt x="1638" y="732"/>
                </a:lnTo>
                <a:close/>
                <a:moveTo>
                  <a:pt x="956" y="732"/>
                </a:moveTo>
                <a:lnTo>
                  <a:pt x="909" y="732"/>
                </a:lnTo>
                <a:lnTo>
                  <a:pt x="909" y="682"/>
                </a:lnTo>
                <a:lnTo>
                  <a:pt x="956" y="682"/>
                </a:lnTo>
                <a:lnTo>
                  <a:pt x="956" y="732"/>
                </a:lnTo>
                <a:close/>
                <a:moveTo>
                  <a:pt x="881" y="732"/>
                </a:moveTo>
                <a:lnTo>
                  <a:pt x="833" y="732"/>
                </a:lnTo>
                <a:lnTo>
                  <a:pt x="833" y="682"/>
                </a:lnTo>
                <a:lnTo>
                  <a:pt x="881" y="682"/>
                </a:lnTo>
                <a:lnTo>
                  <a:pt x="881" y="732"/>
                </a:lnTo>
                <a:close/>
                <a:moveTo>
                  <a:pt x="805" y="732"/>
                </a:moveTo>
                <a:lnTo>
                  <a:pt x="758" y="732"/>
                </a:lnTo>
                <a:lnTo>
                  <a:pt x="758" y="682"/>
                </a:lnTo>
                <a:lnTo>
                  <a:pt x="805" y="682"/>
                </a:lnTo>
                <a:lnTo>
                  <a:pt x="805" y="732"/>
                </a:lnTo>
                <a:close/>
                <a:moveTo>
                  <a:pt x="729" y="732"/>
                </a:moveTo>
                <a:lnTo>
                  <a:pt x="682" y="732"/>
                </a:lnTo>
                <a:lnTo>
                  <a:pt x="682" y="682"/>
                </a:lnTo>
                <a:lnTo>
                  <a:pt x="729" y="682"/>
                </a:lnTo>
                <a:lnTo>
                  <a:pt x="729" y="732"/>
                </a:lnTo>
                <a:close/>
                <a:moveTo>
                  <a:pt x="653" y="732"/>
                </a:moveTo>
                <a:lnTo>
                  <a:pt x="606" y="732"/>
                </a:lnTo>
                <a:lnTo>
                  <a:pt x="606" y="682"/>
                </a:lnTo>
                <a:lnTo>
                  <a:pt x="653" y="682"/>
                </a:lnTo>
                <a:lnTo>
                  <a:pt x="653" y="732"/>
                </a:lnTo>
                <a:close/>
                <a:moveTo>
                  <a:pt x="578" y="732"/>
                </a:moveTo>
                <a:lnTo>
                  <a:pt x="530" y="732"/>
                </a:lnTo>
                <a:lnTo>
                  <a:pt x="530" y="682"/>
                </a:lnTo>
                <a:lnTo>
                  <a:pt x="578" y="682"/>
                </a:lnTo>
                <a:lnTo>
                  <a:pt x="578" y="732"/>
                </a:lnTo>
                <a:close/>
                <a:moveTo>
                  <a:pt x="502" y="732"/>
                </a:moveTo>
                <a:lnTo>
                  <a:pt x="455" y="732"/>
                </a:lnTo>
                <a:lnTo>
                  <a:pt x="455" y="682"/>
                </a:lnTo>
                <a:lnTo>
                  <a:pt x="502" y="682"/>
                </a:lnTo>
                <a:lnTo>
                  <a:pt x="502" y="732"/>
                </a:lnTo>
                <a:close/>
                <a:moveTo>
                  <a:pt x="3003" y="656"/>
                </a:moveTo>
                <a:lnTo>
                  <a:pt x="2954" y="656"/>
                </a:lnTo>
                <a:lnTo>
                  <a:pt x="2954" y="606"/>
                </a:lnTo>
                <a:lnTo>
                  <a:pt x="3003" y="606"/>
                </a:lnTo>
                <a:lnTo>
                  <a:pt x="3003" y="656"/>
                </a:lnTo>
                <a:close/>
                <a:moveTo>
                  <a:pt x="2928" y="656"/>
                </a:moveTo>
                <a:lnTo>
                  <a:pt x="2878" y="656"/>
                </a:lnTo>
                <a:lnTo>
                  <a:pt x="2878" y="606"/>
                </a:lnTo>
                <a:lnTo>
                  <a:pt x="2928" y="606"/>
                </a:lnTo>
                <a:lnTo>
                  <a:pt x="2928" y="656"/>
                </a:lnTo>
                <a:close/>
                <a:moveTo>
                  <a:pt x="2852" y="656"/>
                </a:moveTo>
                <a:lnTo>
                  <a:pt x="2802" y="656"/>
                </a:lnTo>
                <a:lnTo>
                  <a:pt x="2802" y="606"/>
                </a:lnTo>
                <a:lnTo>
                  <a:pt x="2852" y="606"/>
                </a:lnTo>
                <a:lnTo>
                  <a:pt x="2852" y="656"/>
                </a:lnTo>
                <a:close/>
                <a:moveTo>
                  <a:pt x="2776" y="656"/>
                </a:moveTo>
                <a:lnTo>
                  <a:pt x="2726" y="656"/>
                </a:lnTo>
                <a:lnTo>
                  <a:pt x="2726" y="606"/>
                </a:lnTo>
                <a:lnTo>
                  <a:pt x="2776" y="606"/>
                </a:lnTo>
                <a:lnTo>
                  <a:pt x="2776" y="656"/>
                </a:lnTo>
                <a:close/>
                <a:moveTo>
                  <a:pt x="2700" y="656"/>
                </a:moveTo>
                <a:lnTo>
                  <a:pt x="2651" y="656"/>
                </a:lnTo>
                <a:lnTo>
                  <a:pt x="2651" y="606"/>
                </a:lnTo>
                <a:lnTo>
                  <a:pt x="2700" y="606"/>
                </a:lnTo>
                <a:lnTo>
                  <a:pt x="2700" y="656"/>
                </a:lnTo>
                <a:close/>
                <a:moveTo>
                  <a:pt x="2622" y="656"/>
                </a:moveTo>
                <a:lnTo>
                  <a:pt x="2575" y="656"/>
                </a:lnTo>
                <a:lnTo>
                  <a:pt x="2575" y="606"/>
                </a:lnTo>
                <a:lnTo>
                  <a:pt x="2622" y="606"/>
                </a:lnTo>
                <a:lnTo>
                  <a:pt x="2622" y="656"/>
                </a:lnTo>
                <a:close/>
                <a:moveTo>
                  <a:pt x="2547" y="656"/>
                </a:moveTo>
                <a:lnTo>
                  <a:pt x="2499" y="656"/>
                </a:lnTo>
                <a:lnTo>
                  <a:pt x="2499" y="606"/>
                </a:lnTo>
                <a:lnTo>
                  <a:pt x="2547" y="606"/>
                </a:lnTo>
                <a:lnTo>
                  <a:pt x="2547" y="656"/>
                </a:lnTo>
                <a:close/>
                <a:moveTo>
                  <a:pt x="2471" y="656"/>
                </a:moveTo>
                <a:lnTo>
                  <a:pt x="2424" y="656"/>
                </a:lnTo>
                <a:lnTo>
                  <a:pt x="2424" y="606"/>
                </a:lnTo>
                <a:lnTo>
                  <a:pt x="2471" y="606"/>
                </a:lnTo>
                <a:lnTo>
                  <a:pt x="2471" y="656"/>
                </a:lnTo>
                <a:close/>
                <a:moveTo>
                  <a:pt x="2395" y="656"/>
                </a:moveTo>
                <a:lnTo>
                  <a:pt x="2348" y="656"/>
                </a:lnTo>
                <a:lnTo>
                  <a:pt x="2348" y="606"/>
                </a:lnTo>
                <a:lnTo>
                  <a:pt x="2395" y="606"/>
                </a:lnTo>
                <a:lnTo>
                  <a:pt x="2395" y="656"/>
                </a:lnTo>
                <a:close/>
                <a:moveTo>
                  <a:pt x="2319" y="656"/>
                </a:moveTo>
                <a:lnTo>
                  <a:pt x="2272" y="656"/>
                </a:lnTo>
                <a:lnTo>
                  <a:pt x="2272" y="606"/>
                </a:lnTo>
                <a:lnTo>
                  <a:pt x="2319" y="606"/>
                </a:lnTo>
                <a:lnTo>
                  <a:pt x="2319" y="656"/>
                </a:lnTo>
                <a:close/>
                <a:moveTo>
                  <a:pt x="2244" y="656"/>
                </a:moveTo>
                <a:lnTo>
                  <a:pt x="2196" y="656"/>
                </a:lnTo>
                <a:lnTo>
                  <a:pt x="2196" y="606"/>
                </a:lnTo>
                <a:lnTo>
                  <a:pt x="2244" y="606"/>
                </a:lnTo>
                <a:lnTo>
                  <a:pt x="2244" y="656"/>
                </a:lnTo>
                <a:close/>
                <a:moveTo>
                  <a:pt x="2168" y="656"/>
                </a:moveTo>
                <a:lnTo>
                  <a:pt x="2121" y="656"/>
                </a:lnTo>
                <a:lnTo>
                  <a:pt x="2121" y="606"/>
                </a:lnTo>
                <a:lnTo>
                  <a:pt x="2168" y="606"/>
                </a:lnTo>
                <a:lnTo>
                  <a:pt x="2168" y="656"/>
                </a:lnTo>
                <a:close/>
                <a:moveTo>
                  <a:pt x="2092" y="656"/>
                </a:moveTo>
                <a:lnTo>
                  <a:pt x="2045" y="656"/>
                </a:lnTo>
                <a:lnTo>
                  <a:pt x="2045" y="606"/>
                </a:lnTo>
                <a:lnTo>
                  <a:pt x="2092" y="606"/>
                </a:lnTo>
                <a:lnTo>
                  <a:pt x="2092" y="656"/>
                </a:lnTo>
                <a:close/>
                <a:moveTo>
                  <a:pt x="2016" y="656"/>
                </a:moveTo>
                <a:lnTo>
                  <a:pt x="1969" y="656"/>
                </a:lnTo>
                <a:lnTo>
                  <a:pt x="1969" y="606"/>
                </a:lnTo>
                <a:lnTo>
                  <a:pt x="2016" y="606"/>
                </a:lnTo>
                <a:lnTo>
                  <a:pt x="2016" y="656"/>
                </a:lnTo>
                <a:close/>
                <a:moveTo>
                  <a:pt x="1941" y="656"/>
                </a:moveTo>
                <a:lnTo>
                  <a:pt x="1893" y="656"/>
                </a:lnTo>
                <a:lnTo>
                  <a:pt x="1893" y="606"/>
                </a:lnTo>
                <a:lnTo>
                  <a:pt x="1941" y="606"/>
                </a:lnTo>
                <a:lnTo>
                  <a:pt x="1941" y="656"/>
                </a:lnTo>
                <a:close/>
                <a:moveTo>
                  <a:pt x="1865" y="656"/>
                </a:moveTo>
                <a:lnTo>
                  <a:pt x="1818" y="656"/>
                </a:lnTo>
                <a:lnTo>
                  <a:pt x="1818" y="606"/>
                </a:lnTo>
                <a:lnTo>
                  <a:pt x="1865" y="606"/>
                </a:lnTo>
                <a:lnTo>
                  <a:pt x="1865" y="656"/>
                </a:lnTo>
                <a:close/>
                <a:moveTo>
                  <a:pt x="1789" y="656"/>
                </a:moveTo>
                <a:lnTo>
                  <a:pt x="1742" y="656"/>
                </a:lnTo>
                <a:lnTo>
                  <a:pt x="1742" y="606"/>
                </a:lnTo>
                <a:lnTo>
                  <a:pt x="1789" y="606"/>
                </a:lnTo>
                <a:lnTo>
                  <a:pt x="1789" y="656"/>
                </a:lnTo>
                <a:close/>
                <a:moveTo>
                  <a:pt x="1714" y="656"/>
                </a:moveTo>
                <a:lnTo>
                  <a:pt x="1666" y="656"/>
                </a:lnTo>
                <a:lnTo>
                  <a:pt x="1666" y="606"/>
                </a:lnTo>
                <a:lnTo>
                  <a:pt x="1714" y="606"/>
                </a:lnTo>
                <a:lnTo>
                  <a:pt x="1714" y="656"/>
                </a:lnTo>
                <a:close/>
                <a:moveTo>
                  <a:pt x="1638" y="656"/>
                </a:moveTo>
                <a:lnTo>
                  <a:pt x="1591" y="656"/>
                </a:lnTo>
                <a:lnTo>
                  <a:pt x="1591" y="606"/>
                </a:lnTo>
                <a:lnTo>
                  <a:pt x="1638" y="606"/>
                </a:lnTo>
                <a:lnTo>
                  <a:pt x="1638" y="656"/>
                </a:lnTo>
                <a:close/>
                <a:moveTo>
                  <a:pt x="1108" y="656"/>
                </a:moveTo>
                <a:lnTo>
                  <a:pt x="1060" y="656"/>
                </a:lnTo>
                <a:lnTo>
                  <a:pt x="1060" y="606"/>
                </a:lnTo>
                <a:lnTo>
                  <a:pt x="1108" y="606"/>
                </a:lnTo>
                <a:lnTo>
                  <a:pt x="1108" y="656"/>
                </a:lnTo>
                <a:close/>
                <a:moveTo>
                  <a:pt x="1032" y="656"/>
                </a:moveTo>
                <a:lnTo>
                  <a:pt x="985" y="656"/>
                </a:lnTo>
                <a:lnTo>
                  <a:pt x="985" y="606"/>
                </a:lnTo>
                <a:lnTo>
                  <a:pt x="1032" y="606"/>
                </a:lnTo>
                <a:lnTo>
                  <a:pt x="1032" y="656"/>
                </a:lnTo>
                <a:close/>
                <a:moveTo>
                  <a:pt x="956" y="656"/>
                </a:moveTo>
                <a:lnTo>
                  <a:pt x="909" y="656"/>
                </a:lnTo>
                <a:lnTo>
                  <a:pt x="909" y="606"/>
                </a:lnTo>
                <a:lnTo>
                  <a:pt x="956" y="606"/>
                </a:lnTo>
                <a:lnTo>
                  <a:pt x="956" y="656"/>
                </a:lnTo>
                <a:close/>
                <a:moveTo>
                  <a:pt x="881" y="656"/>
                </a:moveTo>
                <a:lnTo>
                  <a:pt x="833" y="656"/>
                </a:lnTo>
                <a:lnTo>
                  <a:pt x="833" y="606"/>
                </a:lnTo>
                <a:lnTo>
                  <a:pt x="881" y="606"/>
                </a:lnTo>
                <a:lnTo>
                  <a:pt x="881" y="656"/>
                </a:lnTo>
                <a:close/>
                <a:moveTo>
                  <a:pt x="805" y="656"/>
                </a:moveTo>
                <a:lnTo>
                  <a:pt x="758" y="656"/>
                </a:lnTo>
                <a:lnTo>
                  <a:pt x="758" y="606"/>
                </a:lnTo>
                <a:lnTo>
                  <a:pt x="805" y="606"/>
                </a:lnTo>
                <a:lnTo>
                  <a:pt x="805" y="656"/>
                </a:lnTo>
                <a:close/>
                <a:moveTo>
                  <a:pt x="729" y="656"/>
                </a:moveTo>
                <a:lnTo>
                  <a:pt x="682" y="656"/>
                </a:lnTo>
                <a:lnTo>
                  <a:pt x="682" y="606"/>
                </a:lnTo>
                <a:lnTo>
                  <a:pt x="729" y="606"/>
                </a:lnTo>
                <a:lnTo>
                  <a:pt x="729" y="656"/>
                </a:lnTo>
                <a:close/>
                <a:moveTo>
                  <a:pt x="653" y="656"/>
                </a:moveTo>
                <a:lnTo>
                  <a:pt x="606" y="656"/>
                </a:lnTo>
                <a:lnTo>
                  <a:pt x="606" y="606"/>
                </a:lnTo>
                <a:lnTo>
                  <a:pt x="653" y="606"/>
                </a:lnTo>
                <a:lnTo>
                  <a:pt x="653" y="656"/>
                </a:lnTo>
                <a:close/>
                <a:moveTo>
                  <a:pt x="578" y="656"/>
                </a:moveTo>
                <a:lnTo>
                  <a:pt x="530" y="656"/>
                </a:lnTo>
                <a:lnTo>
                  <a:pt x="530" y="606"/>
                </a:lnTo>
                <a:lnTo>
                  <a:pt x="578" y="606"/>
                </a:lnTo>
                <a:lnTo>
                  <a:pt x="578" y="656"/>
                </a:lnTo>
                <a:close/>
                <a:moveTo>
                  <a:pt x="502" y="656"/>
                </a:moveTo>
                <a:lnTo>
                  <a:pt x="455" y="656"/>
                </a:lnTo>
                <a:lnTo>
                  <a:pt x="455" y="606"/>
                </a:lnTo>
                <a:lnTo>
                  <a:pt x="502" y="606"/>
                </a:lnTo>
                <a:lnTo>
                  <a:pt x="502" y="656"/>
                </a:lnTo>
                <a:close/>
                <a:moveTo>
                  <a:pt x="426" y="656"/>
                </a:moveTo>
                <a:lnTo>
                  <a:pt x="379" y="656"/>
                </a:lnTo>
                <a:lnTo>
                  <a:pt x="379" y="606"/>
                </a:lnTo>
                <a:lnTo>
                  <a:pt x="426" y="606"/>
                </a:lnTo>
                <a:lnTo>
                  <a:pt x="426" y="656"/>
                </a:lnTo>
                <a:close/>
                <a:moveTo>
                  <a:pt x="3155" y="578"/>
                </a:moveTo>
                <a:lnTo>
                  <a:pt x="3105" y="578"/>
                </a:lnTo>
                <a:lnTo>
                  <a:pt x="3105" y="531"/>
                </a:lnTo>
                <a:lnTo>
                  <a:pt x="3155" y="531"/>
                </a:lnTo>
                <a:lnTo>
                  <a:pt x="3155" y="578"/>
                </a:lnTo>
                <a:close/>
                <a:moveTo>
                  <a:pt x="3003" y="578"/>
                </a:moveTo>
                <a:lnTo>
                  <a:pt x="2954" y="578"/>
                </a:lnTo>
                <a:lnTo>
                  <a:pt x="2954" y="531"/>
                </a:lnTo>
                <a:lnTo>
                  <a:pt x="3003" y="531"/>
                </a:lnTo>
                <a:lnTo>
                  <a:pt x="3003" y="578"/>
                </a:lnTo>
                <a:close/>
                <a:moveTo>
                  <a:pt x="2928" y="578"/>
                </a:moveTo>
                <a:lnTo>
                  <a:pt x="2878" y="578"/>
                </a:lnTo>
                <a:lnTo>
                  <a:pt x="2878" y="531"/>
                </a:lnTo>
                <a:lnTo>
                  <a:pt x="2928" y="531"/>
                </a:lnTo>
                <a:lnTo>
                  <a:pt x="2928" y="578"/>
                </a:lnTo>
                <a:close/>
                <a:moveTo>
                  <a:pt x="2852" y="578"/>
                </a:moveTo>
                <a:lnTo>
                  <a:pt x="2802" y="578"/>
                </a:lnTo>
                <a:lnTo>
                  <a:pt x="2802" y="531"/>
                </a:lnTo>
                <a:lnTo>
                  <a:pt x="2852" y="531"/>
                </a:lnTo>
                <a:lnTo>
                  <a:pt x="2852" y="578"/>
                </a:lnTo>
                <a:close/>
                <a:moveTo>
                  <a:pt x="2776" y="578"/>
                </a:moveTo>
                <a:lnTo>
                  <a:pt x="2726" y="578"/>
                </a:lnTo>
                <a:lnTo>
                  <a:pt x="2726" y="531"/>
                </a:lnTo>
                <a:lnTo>
                  <a:pt x="2776" y="531"/>
                </a:lnTo>
                <a:lnTo>
                  <a:pt x="2776" y="578"/>
                </a:lnTo>
                <a:close/>
                <a:moveTo>
                  <a:pt x="2700" y="578"/>
                </a:moveTo>
                <a:lnTo>
                  <a:pt x="2651" y="578"/>
                </a:lnTo>
                <a:lnTo>
                  <a:pt x="2651" y="531"/>
                </a:lnTo>
                <a:lnTo>
                  <a:pt x="2700" y="531"/>
                </a:lnTo>
                <a:lnTo>
                  <a:pt x="2700" y="578"/>
                </a:lnTo>
                <a:close/>
                <a:moveTo>
                  <a:pt x="2622" y="578"/>
                </a:moveTo>
                <a:lnTo>
                  <a:pt x="2575" y="578"/>
                </a:lnTo>
                <a:lnTo>
                  <a:pt x="2575" y="531"/>
                </a:lnTo>
                <a:lnTo>
                  <a:pt x="2622" y="531"/>
                </a:lnTo>
                <a:lnTo>
                  <a:pt x="2622" y="578"/>
                </a:lnTo>
                <a:close/>
                <a:moveTo>
                  <a:pt x="2547" y="578"/>
                </a:moveTo>
                <a:lnTo>
                  <a:pt x="2499" y="578"/>
                </a:lnTo>
                <a:lnTo>
                  <a:pt x="2499" y="531"/>
                </a:lnTo>
                <a:lnTo>
                  <a:pt x="2547" y="531"/>
                </a:lnTo>
                <a:lnTo>
                  <a:pt x="2547" y="578"/>
                </a:lnTo>
                <a:close/>
                <a:moveTo>
                  <a:pt x="2471" y="578"/>
                </a:moveTo>
                <a:lnTo>
                  <a:pt x="2424" y="578"/>
                </a:lnTo>
                <a:lnTo>
                  <a:pt x="2424" y="531"/>
                </a:lnTo>
                <a:lnTo>
                  <a:pt x="2471" y="531"/>
                </a:lnTo>
                <a:lnTo>
                  <a:pt x="2471" y="578"/>
                </a:lnTo>
                <a:close/>
                <a:moveTo>
                  <a:pt x="2395" y="578"/>
                </a:moveTo>
                <a:lnTo>
                  <a:pt x="2348" y="578"/>
                </a:lnTo>
                <a:lnTo>
                  <a:pt x="2348" y="531"/>
                </a:lnTo>
                <a:lnTo>
                  <a:pt x="2395" y="531"/>
                </a:lnTo>
                <a:lnTo>
                  <a:pt x="2395" y="578"/>
                </a:lnTo>
                <a:close/>
                <a:moveTo>
                  <a:pt x="2319" y="578"/>
                </a:moveTo>
                <a:lnTo>
                  <a:pt x="2272" y="578"/>
                </a:lnTo>
                <a:lnTo>
                  <a:pt x="2272" y="531"/>
                </a:lnTo>
                <a:lnTo>
                  <a:pt x="2319" y="531"/>
                </a:lnTo>
                <a:lnTo>
                  <a:pt x="2319" y="578"/>
                </a:lnTo>
                <a:close/>
                <a:moveTo>
                  <a:pt x="2244" y="578"/>
                </a:moveTo>
                <a:lnTo>
                  <a:pt x="2196" y="578"/>
                </a:lnTo>
                <a:lnTo>
                  <a:pt x="2196" y="531"/>
                </a:lnTo>
                <a:lnTo>
                  <a:pt x="2244" y="531"/>
                </a:lnTo>
                <a:lnTo>
                  <a:pt x="2244" y="578"/>
                </a:lnTo>
                <a:close/>
                <a:moveTo>
                  <a:pt x="2168" y="578"/>
                </a:moveTo>
                <a:lnTo>
                  <a:pt x="2121" y="578"/>
                </a:lnTo>
                <a:lnTo>
                  <a:pt x="2121" y="531"/>
                </a:lnTo>
                <a:lnTo>
                  <a:pt x="2168" y="531"/>
                </a:lnTo>
                <a:lnTo>
                  <a:pt x="2168" y="578"/>
                </a:lnTo>
                <a:close/>
                <a:moveTo>
                  <a:pt x="2092" y="578"/>
                </a:moveTo>
                <a:lnTo>
                  <a:pt x="2045" y="578"/>
                </a:lnTo>
                <a:lnTo>
                  <a:pt x="2045" y="531"/>
                </a:lnTo>
                <a:lnTo>
                  <a:pt x="2092" y="531"/>
                </a:lnTo>
                <a:lnTo>
                  <a:pt x="2092" y="578"/>
                </a:lnTo>
                <a:close/>
                <a:moveTo>
                  <a:pt x="2016" y="578"/>
                </a:moveTo>
                <a:lnTo>
                  <a:pt x="1969" y="578"/>
                </a:lnTo>
                <a:lnTo>
                  <a:pt x="1969" y="531"/>
                </a:lnTo>
                <a:lnTo>
                  <a:pt x="2016" y="531"/>
                </a:lnTo>
                <a:lnTo>
                  <a:pt x="2016" y="578"/>
                </a:lnTo>
                <a:close/>
                <a:moveTo>
                  <a:pt x="1941" y="578"/>
                </a:moveTo>
                <a:lnTo>
                  <a:pt x="1893" y="578"/>
                </a:lnTo>
                <a:lnTo>
                  <a:pt x="1893" y="531"/>
                </a:lnTo>
                <a:lnTo>
                  <a:pt x="1941" y="531"/>
                </a:lnTo>
                <a:lnTo>
                  <a:pt x="1941" y="578"/>
                </a:lnTo>
                <a:close/>
                <a:moveTo>
                  <a:pt x="1865" y="578"/>
                </a:moveTo>
                <a:lnTo>
                  <a:pt x="1818" y="578"/>
                </a:lnTo>
                <a:lnTo>
                  <a:pt x="1818" y="531"/>
                </a:lnTo>
                <a:lnTo>
                  <a:pt x="1865" y="531"/>
                </a:lnTo>
                <a:lnTo>
                  <a:pt x="1865" y="578"/>
                </a:lnTo>
                <a:close/>
                <a:moveTo>
                  <a:pt x="1789" y="578"/>
                </a:moveTo>
                <a:lnTo>
                  <a:pt x="1742" y="578"/>
                </a:lnTo>
                <a:lnTo>
                  <a:pt x="1742" y="531"/>
                </a:lnTo>
                <a:lnTo>
                  <a:pt x="1789" y="531"/>
                </a:lnTo>
                <a:lnTo>
                  <a:pt x="1789" y="578"/>
                </a:lnTo>
                <a:close/>
                <a:moveTo>
                  <a:pt x="1638" y="578"/>
                </a:moveTo>
                <a:lnTo>
                  <a:pt x="1591" y="578"/>
                </a:lnTo>
                <a:lnTo>
                  <a:pt x="1591" y="531"/>
                </a:lnTo>
                <a:lnTo>
                  <a:pt x="1638" y="531"/>
                </a:lnTo>
                <a:lnTo>
                  <a:pt x="1638" y="578"/>
                </a:lnTo>
                <a:close/>
                <a:moveTo>
                  <a:pt x="1562" y="578"/>
                </a:moveTo>
                <a:lnTo>
                  <a:pt x="1515" y="578"/>
                </a:lnTo>
                <a:lnTo>
                  <a:pt x="1515" y="531"/>
                </a:lnTo>
                <a:lnTo>
                  <a:pt x="1562" y="531"/>
                </a:lnTo>
                <a:lnTo>
                  <a:pt x="1562" y="578"/>
                </a:lnTo>
                <a:close/>
                <a:moveTo>
                  <a:pt x="1032" y="578"/>
                </a:moveTo>
                <a:lnTo>
                  <a:pt x="985" y="578"/>
                </a:lnTo>
                <a:lnTo>
                  <a:pt x="985" y="531"/>
                </a:lnTo>
                <a:lnTo>
                  <a:pt x="1032" y="531"/>
                </a:lnTo>
                <a:lnTo>
                  <a:pt x="1032" y="578"/>
                </a:lnTo>
                <a:close/>
                <a:moveTo>
                  <a:pt x="956" y="578"/>
                </a:moveTo>
                <a:lnTo>
                  <a:pt x="909" y="578"/>
                </a:lnTo>
                <a:lnTo>
                  <a:pt x="909" y="531"/>
                </a:lnTo>
                <a:lnTo>
                  <a:pt x="956" y="531"/>
                </a:lnTo>
                <a:lnTo>
                  <a:pt x="956" y="578"/>
                </a:lnTo>
                <a:close/>
                <a:moveTo>
                  <a:pt x="881" y="578"/>
                </a:moveTo>
                <a:lnTo>
                  <a:pt x="833" y="578"/>
                </a:lnTo>
                <a:lnTo>
                  <a:pt x="833" y="531"/>
                </a:lnTo>
                <a:lnTo>
                  <a:pt x="881" y="531"/>
                </a:lnTo>
                <a:lnTo>
                  <a:pt x="881" y="578"/>
                </a:lnTo>
                <a:close/>
                <a:moveTo>
                  <a:pt x="805" y="578"/>
                </a:moveTo>
                <a:lnTo>
                  <a:pt x="758" y="578"/>
                </a:lnTo>
                <a:lnTo>
                  <a:pt x="758" y="531"/>
                </a:lnTo>
                <a:lnTo>
                  <a:pt x="805" y="531"/>
                </a:lnTo>
                <a:lnTo>
                  <a:pt x="805" y="578"/>
                </a:lnTo>
                <a:close/>
                <a:moveTo>
                  <a:pt x="729" y="578"/>
                </a:moveTo>
                <a:lnTo>
                  <a:pt x="682" y="578"/>
                </a:lnTo>
                <a:lnTo>
                  <a:pt x="682" y="531"/>
                </a:lnTo>
                <a:lnTo>
                  <a:pt x="729" y="531"/>
                </a:lnTo>
                <a:lnTo>
                  <a:pt x="729" y="578"/>
                </a:lnTo>
                <a:close/>
                <a:moveTo>
                  <a:pt x="653" y="578"/>
                </a:moveTo>
                <a:lnTo>
                  <a:pt x="606" y="578"/>
                </a:lnTo>
                <a:lnTo>
                  <a:pt x="606" y="531"/>
                </a:lnTo>
                <a:lnTo>
                  <a:pt x="653" y="531"/>
                </a:lnTo>
                <a:lnTo>
                  <a:pt x="653" y="578"/>
                </a:lnTo>
                <a:close/>
                <a:moveTo>
                  <a:pt x="578" y="578"/>
                </a:moveTo>
                <a:lnTo>
                  <a:pt x="530" y="578"/>
                </a:lnTo>
                <a:lnTo>
                  <a:pt x="530" y="531"/>
                </a:lnTo>
                <a:lnTo>
                  <a:pt x="578" y="531"/>
                </a:lnTo>
                <a:lnTo>
                  <a:pt x="578" y="578"/>
                </a:lnTo>
                <a:close/>
                <a:moveTo>
                  <a:pt x="502" y="578"/>
                </a:moveTo>
                <a:lnTo>
                  <a:pt x="455" y="578"/>
                </a:lnTo>
                <a:lnTo>
                  <a:pt x="455" y="531"/>
                </a:lnTo>
                <a:lnTo>
                  <a:pt x="502" y="531"/>
                </a:lnTo>
                <a:lnTo>
                  <a:pt x="502" y="578"/>
                </a:lnTo>
                <a:close/>
                <a:moveTo>
                  <a:pt x="426" y="578"/>
                </a:moveTo>
                <a:lnTo>
                  <a:pt x="379" y="578"/>
                </a:lnTo>
                <a:lnTo>
                  <a:pt x="379" y="531"/>
                </a:lnTo>
                <a:lnTo>
                  <a:pt x="426" y="531"/>
                </a:lnTo>
                <a:lnTo>
                  <a:pt x="426" y="578"/>
                </a:lnTo>
                <a:close/>
                <a:moveTo>
                  <a:pt x="351" y="578"/>
                </a:moveTo>
                <a:lnTo>
                  <a:pt x="303" y="578"/>
                </a:lnTo>
                <a:lnTo>
                  <a:pt x="303" y="531"/>
                </a:lnTo>
                <a:lnTo>
                  <a:pt x="351" y="531"/>
                </a:lnTo>
                <a:lnTo>
                  <a:pt x="351" y="578"/>
                </a:lnTo>
                <a:close/>
                <a:moveTo>
                  <a:pt x="48" y="578"/>
                </a:moveTo>
                <a:lnTo>
                  <a:pt x="0" y="578"/>
                </a:lnTo>
                <a:lnTo>
                  <a:pt x="0" y="531"/>
                </a:lnTo>
                <a:lnTo>
                  <a:pt x="48" y="531"/>
                </a:lnTo>
                <a:lnTo>
                  <a:pt x="48" y="578"/>
                </a:lnTo>
                <a:close/>
                <a:moveTo>
                  <a:pt x="3306" y="502"/>
                </a:moveTo>
                <a:lnTo>
                  <a:pt x="3257" y="502"/>
                </a:lnTo>
                <a:lnTo>
                  <a:pt x="3257" y="455"/>
                </a:lnTo>
                <a:lnTo>
                  <a:pt x="3306" y="455"/>
                </a:lnTo>
                <a:lnTo>
                  <a:pt x="3306" y="502"/>
                </a:lnTo>
                <a:close/>
                <a:moveTo>
                  <a:pt x="3230" y="502"/>
                </a:moveTo>
                <a:lnTo>
                  <a:pt x="3181" y="502"/>
                </a:lnTo>
                <a:lnTo>
                  <a:pt x="3181" y="455"/>
                </a:lnTo>
                <a:lnTo>
                  <a:pt x="3230" y="455"/>
                </a:lnTo>
                <a:lnTo>
                  <a:pt x="3230" y="502"/>
                </a:lnTo>
                <a:close/>
                <a:moveTo>
                  <a:pt x="3155" y="502"/>
                </a:moveTo>
                <a:lnTo>
                  <a:pt x="3105" y="502"/>
                </a:lnTo>
                <a:lnTo>
                  <a:pt x="3105" y="455"/>
                </a:lnTo>
                <a:lnTo>
                  <a:pt x="3155" y="455"/>
                </a:lnTo>
                <a:lnTo>
                  <a:pt x="3155" y="502"/>
                </a:lnTo>
                <a:close/>
                <a:moveTo>
                  <a:pt x="3079" y="502"/>
                </a:moveTo>
                <a:lnTo>
                  <a:pt x="3029" y="502"/>
                </a:lnTo>
                <a:lnTo>
                  <a:pt x="3029" y="455"/>
                </a:lnTo>
                <a:lnTo>
                  <a:pt x="3079" y="455"/>
                </a:lnTo>
                <a:lnTo>
                  <a:pt x="3079" y="502"/>
                </a:lnTo>
                <a:close/>
                <a:moveTo>
                  <a:pt x="3003" y="502"/>
                </a:moveTo>
                <a:lnTo>
                  <a:pt x="2954" y="502"/>
                </a:lnTo>
                <a:lnTo>
                  <a:pt x="2954" y="455"/>
                </a:lnTo>
                <a:lnTo>
                  <a:pt x="3003" y="455"/>
                </a:lnTo>
                <a:lnTo>
                  <a:pt x="3003" y="502"/>
                </a:lnTo>
                <a:close/>
                <a:moveTo>
                  <a:pt x="2928" y="502"/>
                </a:moveTo>
                <a:lnTo>
                  <a:pt x="2878" y="502"/>
                </a:lnTo>
                <a:lnTo>
                  <a:pt x="2878" y="455"/>
                </a:lnTo>
                <a:lnTo>
                  <a:pt x="2928" y="455"/>
                </a:lnTo>
                <a:lnTo>
                  <a:pt x="2928" y="502"/>
                </a:lnTo>
                <a:close/>
                <a:moveTo>
                  <a:pt x="2852" y="502"/>
                </a:moveTo>
                <a:lnTo>
                  <a:pt x="2802" y="502"/>
                </a:lnTo>
                <a:lnTo>
                  <a:pt x="2802" y="455"/>
                </a:lnTo>
                <a:lnTo>
                  <a:pt x="2852" y="455"/>
                </a:lnTo>
                <a:lnTo>
                  <a:pt x="2852" y="502"/>
                </a:lnTo>
                <a:close/>
                <a:moveTo>
                  <a:pt x="2776" y="502"/>
                </a:moveTo>
                <a:lnTo>
                  <a:pt x="2726" y="502"/>
                </a:lnTo>
                <a:lnTo>
                  <a:pt x="2726" y="455"/>
                </a:lnTo>
                <a:lnTo>
                  <a:pt x="2776" y="455"/>
                </a:lnTo>
                <a:lnTo>
                  <a:pt x="2776" y="502"/>
                </a:lnTo>
                <a:close/>
                <a:moveTo>
                  <a:pt x="2700" y="502"/>
                </a:moveTo>
                <a:lnTo>
                  <a:pt x="2651" y="502"/>
                </a:lnTo>
                <a:lnTo>
                  <a:pt x="2651" y="455"/>
                </a:lnTo>
                <a:lnTo>
                  <a:pt x="2700" y="455"/>
                </a:lnTo>
                <a:lnTo>
                  <a:pt x="2700" y="502"/>
                </a:lnTo>
                <a:close/>
                <a:moveTo>
                  <a:pt x="2622" y="502"/>
                </a:moveTo>
                <a:lnTo>
                  <a:pt x="2575" y="502"/>
                </a:lnTo>
                <a:lnTo>
                  <a:pt x="2575" y="455"/>
                </a:lnTo>
                <a:lnTo>
                  <a:pt x="2622" y="455"/>
                </a:lnTo>
                <a:lnTo>
                  <a:pt x="2622" y="502"/>
                </a:lnTo>
                <a:close/>
                <a:moveTo>
                  <a:pt x="2547" y="502"/>
                </a:moveTo>
                <a:lnTo>
                  <a:pt x="2499" y="502"/>
                </a:lnTo>
                <a:lnTo>
                  <a:pt x="2499" y="455"/>
                </a:lnTo>
                <a:lnTo>
                  <a:pt x="2547" y="455"/>
                </a:lnTo>
                <a:lnTo>
                  <a:pt x="2547" y="502"/>
                </a:lnTo>
                <a:close/>
                <a:moveTo>
                  <a:pt x="2471" y="502"/>
                </a:moveTo>
                <a:lnTo>
                  <a:pt x="2424" y="502"/>
                </a:lnTo>
                <a:lnTo>
                  <a:pt x="2424" y="455"/>
                </a:lnTo>
                <a:lnTo>
                  <a:pt x="2471" y="455"/>
                </a:lnTo>
                <a:lnTo>
                  <a:pt x="2471" y="502"/>
                </a:lnTo>
                <a:close/>
                <a:moveTo>
                  <a:pt x="2395" y="502"/>
                </a:moveTo>
                <a:lnTo>
                  <a:pt x="2348" y="502"/>
                </a:lnTo>
                <a:lnTo>
                  <a:pt x="2348" y="455"/>
                </a:lnTo>
                <a:lnTo>
                  <a:pt x="2395" y="455"/>
                </a:lnTo>
                <a:lnTo>
                  <a:pt x="2395" y="502"/>
                </a:lnTo>
                <a:close/>
                <a:moveTo>
                  <a:pt x="2319" y="502"/>
                </a:moveTo>
                <a:lnTo>
                  <a:pt x="2272" y="502"/>
                </a:lnTo>
                <a:lnTo>
                  <a:pt x="2272" y="455"/>
                </a:lnTo>
                <a:lnTo>
                  <a:pt x="2319" y="455"/>
                </a:lnTo>
                <a:lnTo>
                  <a:pt x="2319" y="502"/>
                </a:lnTo>
                <a:close/>
                <a:moveTo>
                  <a:pt x="2244" y="502"/>
                </a:moveTo>
                <a:lnTo>
                  <a:pt x="2196" y="502"/>
                </a:lnTo>
                <a:lnTo>
                  <a:pt x="2196" y="455"/>
                </a:lnTo>
                <a:lnTo>
                  <a:pt x="2244" y="455"/>
                </a:lnTo>
                <a:lnTo>
                  <a:pt x="2244" y="502"/>
                </a:lnTo>
                <a:close/>
                <a:moveTo>
                  <a:pt x="2168" y="502"/>
                </a:moveTo>
                <a:lnTo>
                  <a:pt x="2121" y="502"/>
                </a:lnTo>
                <a:lnTo>
                  <a:pt x="2121" y="455"/>
                </a:lnTo>
                <a:lnTo>
                  <a:pt x="2168" y="455"/>
                </a:lnTo>
                <a:lnTo>
                  <a:pt x="2168" y="502"/>
                </a:lnTo>
                <a:close/>
                <a:moveTo>
                  <a:pt x="2092" y="502"/>
                </a:moveTo>
                <a:lnTo>
                  <a:pt x="2045" y="502"/>
                </a:lnTo>
                <a:lnTo>
                  <a:pt x="2045" y="455"/>
                </a:lnTo>
                <a:lnTo>
                  <a:pt x="2092" y="455"/>
                </a:lnTo>
                <a:lnTo>
                  <a:pt x="2092" y="502"/>
                </a:lnTo>
                <a:close/>
                <a:moveTo>
                  <a:pt x="2016" y="502"/>
                </a:moveTo>
                <a:lnTo>
                  <a:pt x="1969" y="502"/>
                </a:lnTo>
                <a:lnTo>
                  <a:pt x="1969" y="455"/>
                </a:lnTo>
                <a:lnTo>
                  <a:pt x="2016" y="455"/>
                </a:lnTo>
                <a:lnTo>
                  <a:pt x="2016" y="502"/>
                </a:lnTo>
                <a:close/>
                <a:moveTo>
                  <a:pt x="1941" y="502"/>
                </a:moveTo>
                <a:lnTo>
                  <a:pt x="1893" y="502"/>
                </a:lnTo>
                <a:lnTo>
                  <a:pt x="1893" y="455"/>
                </a:lnTo>
                <a:lnTo>
                  <a:pt x="1941" y="455"/>
                </a:lnTo>
                <a:lnTo>
                  <a:pt x="1941" y="502"/>
                </a:lnTo>
                <a:close/>
                <a:moveTo>
                  <a:pt x="1789" y="502"/>
                </a:moveTo>
                <a:lnTo>
                  <a:pt x="1742" y="502"/>
                </a:lnTo>
                <a:lnTo>
                  <a:pt x="1742" y="455"/>
                </a:lnTo>
                <a:lnTo>
                  <a:pt x="1789" y="455"/>
                </a:lnTo>
                <a:lnTo>
                  <a:pt x="1789" y="502"/>
                </a:lnTo>
                <a:close/>
                <a:moveTo>
                  <a:pt x="1714" y="502"/>
                </a:moveTo>
                <a:lnTo>
                  <a:pt x="1666" y="502"/>
                </a:lnTo>
                <a:lnTo>
                  <a:pt x="1666" y="455"/>
                </a:lnTo>
                <a:lnTo>
                  <a:pt x="1714" y="455"/>
                </a:lnTo>
                <a:lnTo>
                  <a:pt x="1714" y="502"/>
                </a:lnTo>
                <a:close/>
                <a:moveTo>
                  <a:pt x="1562" y="502"/>
                </a:moveTo>
                <a:lnTo>
                  <a:pt x="1515" y="502"/>
                </a:lnTo>
                <a:lnTo>
                  <a:pt x="1515" y="455"/>
                </a:lnTo>
                <a:lnTo>
                  <a:pt x="1562" y="455"/>
                </a:lnTo>
                <a:lnTo>
                  <a:pt x="1562" y="502"/>
                </a:lnTo>
                <a:close/>
                <a:moveTo>
                  <a:pt x="1184" y="502"/>
                </a:moveTo>
                <a:lnTo>
                  <a:pt x="1136" y="502"/>
                </a:lnTo>
                <a:lnTo>
                  <a:pt x="1136" y="455"/>
                </a:lnTo>
                <a:lnTo>
                  <a:pt x="1184" y="455"/>
                </a:lnTo>
                <a:lnTo>
                  <a:pt x="1184" y="502"/>
                </a:lnTo>
                <a:close/>
                <a:moveTo>
                  <a:pt x="956" y="502"/>
                </a:moveTo>
                <a:lnTo>
                  <a:pt x="909" y="502"/>
                </a:lnTo>
                <a:lnTo>
                  <a:pt x="909" y="455"/>
                </a:lnTo>
                <a:lnTo>
                  <a:pt x="956" y="455"/>
                </a:lnTo>
                <a:lnTo>
                  <a:pt x="956" y="502"/>
                </a:lnTo>
                <a:close/>
                <a:moveTo>
                  <a:pt x="881" y="502"/>
                </a:moveTo>
                <a:lnTo>
                  <a:pt x="833" y="502"/>
                </a:lnTo>
                <a:lnTo>
                  <a:pt x="833" y="455"/>
                </a:lnTo>
                <a:lnTo>
                  <a:pt x="881" y="455"/>
                </a:lnTo>
                <a:lnTo>
                  <a:pt x="881" y="502"/>
                </a:lnTo>
                <a:close/>
                <a:moveTo>
                  <a:pt x="729" y="502"/>
                </a:moveTo>
                <a:lnTo>
                  <a:pt x="682" y="502"/>
                </a:lnTo>
                <a:lnTo>
                  <a:pt x="682" y="455"/>
                </a:lnTo>
                <a:lnTo>
                  <a:pt x="729" y="455"/>
                </a:lnTo>
                <a:lnTo>
                  <a:pt x="729" y="502"/>
                </a:lnTo>
                <a:close/>
                <a:moveTo>
                  <a:pt x="653" y="502"/>
                </a:moveTo>
                <a:lnTo>
                  <a:pt x="606" y="502"/>
                </a:lnTo>
                <a:lnTo>
                  <a:pt x="606" y="455"/>
                </a:lnTo>
                <a:lnTo>
                  <a:pt x="653" y="455"/>
                </a:lnTo>
                <a:lnTo>
                  <a:pt x="653" y="502"/>
                </a:lnTo>
                <a:close/>
                <a:moveTo>
                  <a:pt x="578" y="502"/>
                </a:moveTo>
                <a:lnTo>
                  <a:pt x="530" y="502"/>
                </a:lnTo>
                <a:lnTo>
                  <a:pt x="530" y="455"/>
                </a:lnTo>
                <a:lnTo>
                  <a:pt x="578" y="455"/>
                </a:lnTo>
                <a:lnTo>
                  <a:pt x="578" y="502"/>
                </a:lnTo>
                <a:close/>
                <a:moveTo>
                  <a:pt x="502" y="502"/>
                </a:moveTo>
                <a:lnTo>
                  <a:pt x="455" y="502"/>
                </a:lnTo>
                <a:lnTo>
                  <a:pt x="455" y="455"/>
                </a:lnTo>
                <a:lnTo>
                  <a:pt x="502" y="455"/>
                </a:lnTo>
                <a:lnTo>
                  <a:pt x="502" y="502"/>
                </a:lnTo>
                <a:close/>
                <a:moveTo>
                  <a:pt x="426" y="502"/>
                </a:moveTo>
                <a:lnTo>
                  <a:pt x="379" y="502"/>
                </a:lnTo>
                <a:lnTo>
                  <a:pt x="379" y="455"/>
                </a:lnTo>
                <a:lnTo>
                  <a:pt x="426" y="455"/>
                </a:lnTo>
                <a:lnTo>
                  <a:pt x="426" y="502"/>
                </a:lnTo>
                <a:close/>
                <a:moveTo>
                  <a:pt x="351" y="502"/>
                </a:moveTo>
                <a:lnTo>
                  <a:pt x="303" y="502"/>
                </a:lnTo>
                <a:lnTo>
                  <a:pt x="303" y="455"/>
                </a:lnTo>
                <a:lnTo>
                  <a:pt x="351" y="455"/>
                </a:lnTo>
                <a:lnTo>
                  <a:pt x="351" y="502"/>
                </a:lnTo>
                <a:close/>
                <a:moveTo>
                  <a:pt x="275" y="502"/>
                </a:moveTo>
                <a:lnTo>
                  <a:pt x="227" y="502"/>
                </a:lnTo>
                <a:lnTo>
                  <a:pt x="227" y="455"/>
                </a:lnTo>
                <a:lnTo>
                  <a:pt x="275" y="455"/>
                </a:lnTo>
                <a:lnTo>
                  <a:pt x="275" y="502"/>
                </a:lnTo>
                <a:close/>
                <a:moveTo>
                  <a:pt x="123" y="502"/>
                </a:moveTo>
                <a:lnTo>
                  <a:pt x="76" y="502"/>
                </a:lnTo>
                <a:lnTo>
                  <a:pt x="76" y="455"/>
                </a:lnTo>
                <a:lnTo>
                  <a:pt x="123" y="455"/>
                </a:lnTo>
                <a:lnTo>
                  <a:pt x="123" y="502"/>
                </a:lnTo>
                <a:close/>
                <a:moveTo>
                  <a:pt x="3458" y="426"/>
                </a:moveTo>
                <a:lnTo>
                  <a:pt x="3408" y="426"/>
                </a:lnTo>
                <a:lnTo>
                  <a:pt x="3408" y="379"/>
                </a:lnTo>
                <a:lnTo>
                  <a:pt x="3458" y="379"/>
                </a:lnTo>
                <a:lnTo>
                  <a:pt x="3458" y="426"/>
                </a:lnTo>
                <a:close/>
                <a:moveTo>
                  <a:pt x="3382" y="426"/>
                </a:moveTo>
                <a:lnTo>
                  <a:pt x="3332" y="426"/>
                </a:lnTo>
                <a:lnTo>
                  <a:pt x="3332" y="379"/>
                </a:lnTo>
                <a:lnTo>
                  <a:pt x="3382" y="379"/>
                </a:lnTo>
                <a:lnTo>
                  <a:pt x="3382" y="426"/>
                </a:lnTo>
                <a:close/>
                <a:moveTo>
                  <a:pt x="3306" y="426"/>
                </a:moveTo>
                <a:lnTo>
                  <a:pt x="3257" y="426"/>
                </a:lnTo>
                <a:lnTo>
                  <a:pt x="3257" y="379"/>
                </a:lnTo>
                <a:lnTo>
                  <a:pt x="3306" y="379"/>
                </a:lnTo>
                <a:lnTo>
                  <a:pt x="3306" y="426"/>
                </a:lnTo>
                <a:close/>
                <a:moveTo>
                  <a:pt x="3230" y="426"/>
                </a:moveTo>
                <a:lnTo>
                  <a:pt x="3181" y="426"/>
                </a:lnTo>
                <a:lnTo>
                  <a:pt x="3181" y="379"/>
                </a:lnTo>
                <a:lnTo>
                  <a:pt x="3230" y="379"/>
                </a:lnTo>
                <a:lnTo>
                  <a:pt x="3230" y="426"/>
                </a:lnTo>
                <a:close/>
                <a:moveTo>
                  <a:pt x="3155" y="426"/>
                </a:moveTo>
                <a:lnTo>
                  <a:pt x="3105" y="426"/>
                </a:lnTo>
                <a:lnTo>
                  <a:pt x="3105" y="379"/>
                </a:lnTo>
                <a:lnTo>
                  <a:pt x="3155" y="379"/>
                </a:lnTo>
                <a:lnTo>
                  <a:pt x="3155" y="426"/>
                </a:lnTo>
                <a:close/>
                <a:moveTo>
                  <a:pt x="3079" y="426"/>
                </a:moveTo>
                <a:lnTo>
                  <a:pt x="3029" y="426"/>
                </a:lnTo>
                <a:lnTo>
                  <a:pt x="3029" y="379"/>
                </a:lnTo>
                <a:lnTo>
                  <a:pt x="3079" y="379"/>
                </a:lnTo>
                <a:lnTo>
                  <a:pt x="3079" y="426"/>
                </a:lnTo>
                <a:close/>
                <a:moveTo>
                  <a:pt x="3003" y="426"/>
                </a:moveTo>
                <a:lnTo>
                  <a:pt x="2954" y="426"/>
                </a:lnTo>
                <a:lnTo>
                  <a:pt x="2954" y="379"/>
                </a:lnTo>
                <a:lnTo>
                  <a:pt x="3003" y="379"/>
                </a:lnTo>
                <a:lnTo>
                  <a:pt x="3003" y="426"/>
                </a:lnTo>
                <a:close/>
                <a:moveTo>
                  <a:pt x="2928" y="426"/>
                </a:moveTo>
                <a:lnTo>
                  <a:pt x="2878" y="426"/>
                </a:lnTo>
                <a:lnTo>
                  <a:pt x="2878" y="379"/>
                </a:lnTo>
                <a:lnTo>
                  <a:pt x="2928" y="379"/>
                </a:lnTo>
                <a:lnTo>
                  <a:pt x="2928" y="426"/>
                </a:lnTo>
                <a:close/>
                <a:moveTo>
                  <a:pt x="2852" y="426"/>
                </a:moveTo>
                <a:lnTo>
                  <a:pt x="2802" y="426"/>
                </a:lnTo>
                <a:lnTo>
                  <a:pt x="2802" y="379"/>
                </a:lnTo>
                <a:lnTo>
                  <a:pt x="2852" y="379"/>
                </a:lnTo>
                <a:lnTo>
                  <a:pt x="2852" y="426"/>
                </a:lnTo>
                <a:close/>
                <a:moveTo>
                  <a:pt x="2776" y="426"/>
                </a:moveTo>
                <a:lnTo>
                  <a:pt x="2726" y="426"/>
                </a:lnTo>
                <a:lnTo>
                  <a:pt x="2726" y="379"/>
                </a:lnTo>
                <a:lnTo>
                  <a:pt x="2776" y="379"/>
                </a:lnTo>
                <a:lnTo>
                  <a:pt x="2776" y="426"/>
                </a:lnTo>
                <a:close/>
                <a:moveTo>
                  <a:pt x="2700" y="426"/>
                </a:moveTo>
                <a:lnTo>
                  <a:pt x="2651" y="426"/>
                </a:lnTo>
                <a:lnTo>
                  <a:pt x="2651" y="379"/>
                </a:lnTo>
                <a:lnTo>
                  <a:pt x="2700" y="379"/>
                </a:lnTo>
                <a:lnTo>
                  <a:pt x="2700" y="426"/>
                </a:lnTo>
                <a:close/>
                <a:moveTo>
                  <a:pt x="2622" y="426"/>
                </a:moveTo>
                <a:lnTo>
                  <a:pt x="2575" y="426"/>
                </a:lnTo>
                <a:lnTo>
                  <a:pt x="2575" y="379"/>
                </a:lnTo>
                <a:lnTo>
                  <a:pt x="2622" y="379"/>
                </a:lnTo>
                <a:lnTo>
                  <a:pt x="2622" y="426"/>
                </a:lnTo>
                <a:close/>
                <a:moveTo>
                  <a:pt x="2547" y="426"/>
                </a:moveTo>
                <a:lnTo>
                  <a:pt x="2499" y="426"/>
                </a:lnTo>
                <a:lnTo>
                  <a:pt x="2499" y="379"/>
                </a:lnTo>
                <a:lnTo>
                  <a:pt x="2547" y="379"/>
                </a:lnTo>
                <a:lnTo>
                  <a:pt x="2547" y="426"/>
                </a:lnTo>
                <a:close/>
                <a:moveTo>
                  <a:pt x="2471" y="426"/>
                </a:moveTo>
                <a:lnTo>
                  <a:pt x="2424" y="426"/>
                </a:lnTo>
                <a:lnTo>
                  <a:pt x="2424" y="379"/>
                </a:lnTo>
                <a:lnTo>
                  <a:pt x="2471" y="379"/>
                </a:lnTo>
                <a:lnTo>
                  <a:pt x="2471" y="426"/>
                </a:lnTo>
                <a:close/>
                <a:moveTo>
                  <a:pt x="2395" y="426"/>
                </a:moveTo>
                <a:lnTo>
                  <a:pt x="2348" y="426"/>
                </a:lnTo>
                <a:lnTo>
                  <a:pt x="2348" y="379"/>
                </a:lnTo>
                <a:lnTo>
                  <a:pt x="2395" y="379"/>
                </a:lnTo>
                <a:lnTo>
                  <a:pt x="2395" y="426"/>
                </a:lnTo>
                <a:close/>
                <a:moveTo>
                  <a:pt x="2319" y="426"/>
                </a:moveTo>
                <a:lnTo>
                  <a:pt x="2272" y="426"/>
                </a:lnTo>
                <a:lnTo>
                  <a:pt x="2272" y="379"/>
                </a:lnTo>
                <a:lnTo>
                  <a:pt x="2319" y="379"/>
                </a:lnTo>
                <a:lnTo>
                  <a:pt x="2319" y="426"/>
                </a:lnTo>
                <a:close/>
                <a:moveTo>
                  <a:pt x="2244" y="426"/>
                </a:moveTo>
                <a:lnTo>
                  <a:pt x="2196" y="426"/>
                </a:lnTo>
                <a:lnTo>
                  <a:pt x="2196" y="379"/>
                </a:lnTo>
                <a:lnTo>
                  <a:pt x="2244" y="379"/>
                </a:lnTo>
                <a:lnTo>
                  <a:pt x="2244" y="426"/>
                </a:lnTo>
                <a:close/>
                <a:moveTo>
                  <a:pt x="2168" y="426"/>
                </a:moveTo>
                <a:lnTo>
                  <a:pt x="2121" y="426"/>
                </a:lnTo>
                <a:lnTo>
                  <a:pt x="2121" y="379"/>
                </a:lnTo>
                <a:lnTo>
                  <a:pt x="2168" y="379"/>
                </a:lnTo>
                <a:lnTo>
                  <a:pt x="2168" y="426"/>
                </a:lnTo>
                <a:close/>
                <a:moveTo>
                  <a:pt x="2092" y="426"/>
                </a:moveTo>
                <a:lnTo>
                  <a:pt x="2045" y="426"/>
                </a:lnTo>
                <a:lnTo>
                  <a:pt x="2045" y="379"/>
                </a:lnTo>
                <a:lnTo>
                  <a:pt x="2092" y="379"/>
                </a:lnTo>
                <a:lnTo>
                  <a:pt x="2092" y="426"/>
                </a:lnTo>
                <a:close/>
                <a:moveTo>
                  <a:pt x="2016" y="426"/>
                </a:moveTo>
                <a:lnTo>
                  <a:pt x="1969" y="426"/>
                </a:lnTo>
                <a:lnTo>
                  <a:pt x="1969" y="379"/>
                </a:lnTo>
                <a:lnTo>
                  <a:pt x="2016" y="379"/>
                </a:lnTo>
                <a:lnTo>
                  <a:pt x="2016" y="426"/>
                </a:lnTo>
                <a:close/>
                <a:moveTo>
                  <a:pt x="1941" y="426"/>
                </a:moveTo>
                <a:lnTo>
                  <a:pt x="1893" y="426"/>
                </a:lnTo>
                <a:lnTo>
                  <a:pt x="1893" y="379"/>
                </a:lnTo>
                <a:lnTo>
                  <a:pt x="1941" y="379"/>
                </a:lnTo>
                <a:lnTo>
                  <a:pt x="1941" y="426"/>
                </a:lnTo>
                <a:close/>
                <a:moveTo>
                  <a:pt x="1865" y="426"/>
                </a:moveTo>
                <a:lnTo>
                  <a:pt x="1818" y="426"/>
                </a:lnTo>
                <a:lnTo>
                  <a:pt x="1818" y="379"/>
                </a:lnTo>
                <a:lnTo>
                  <a:pt x="1865" y="379"/>
                </a:lnTo>
                <a:lnTo>
                  <a:pt x="1865" y="426"/>
                </a:lnTo>
                <a:close/>
                <a:moveTo>
                  <a:pt x="1789" y="426"/>
                </a:moveTo>
                <a:lnTo>
                  <a:pt x="1742" y="426"/>
                </a:lnTo>
                <a:lnTo>
                  <a:pt x="1742" y="379"/>
                </a:lnTo>
                <a:lnTo>
                  <a:pt x="1789" y="379"/>
                </a:lnTo>
                <a:lnTo>
                  <a:pt x="1789" y="426"/>
                </a:lnTo>
                <a:close/>
                <a:moveTo>
                  <a:pt x="1486" y="426"/>
                </a:moveTo>
                <a:lnTo>
                  <a:pt x="1439" y="426"/>
                </a:lnTo>
                <a:lnTo>
                  <a:pt x="1439" y="379"/>
                </a:lnTo>
                <a:lnTo>
                  <a:pt x="1486" y="379"/>
                </a:lnTo>
                <a:lnTo>
                  <a:pt x="1486" y="426"/>
                </a:lnTo>
                <a:close/>
                <a:moveTo>
                  <a:pt x="1411" y="426"/>
                </a:moveTo>
                <a:lnTo>
                  <a:pt x="1363" y="426"/>
                </a:lnTo>
                <a:lnTo>
                  <a:pt x="1363" y="379"/>
                </a:lnTo>
                <a:lnTo>
                  <a:pt x="1411" y="379"/>
                </a:lnTo>
                <a:lnTo>
                  <a:pt x="1411" y="426"/>
                </a:lnTo>
                <a:close/>
                <a:moveTo>
                  <a:pt x="1259" y="426"/>
                </a:moveTo>
                <a:lnTo>
                  <a:pt x="1212" y="426"/>
                </a:lnTo>
                <a:lnTo>
                  <a:pt x="1212" y="379"/>
                </a:lnTo>
                <a:lnTo>
                  <a:pt x="1259" y="379"/>
                </a:lnTo>
                <a:lnTo>
                  <a:pt x="1259" y="426"/>
                </a:lnTo>
                <a:close/>
                <a:moveTo>
                  <a:pt x="1184" y="426"/>
                </a:moveTo>
                <a:lnTo>
                  <a:pt x="1136" y="426"/>
                </a:lnTo>
                <a:lnTo>
                  <a:pt x="1136" y="379"/>
                </a:lnTo>
                <a:lnTo>
                  <a:pt x="1184" y="379"/>
                </a:lnTo>
                <a:lnTo>
                  <a:pt x="1184" y="426"/>
                </a:lnTo>
                <a:close/>
                <a:moveTo>
                  <a:pt x="956" y="426"/>
                </a:moveTo>
                <a:lnTo>
                  <a:pt x="909" y="426"/>
                </a:lnTo>
                <a:lnTo>
                  <a:pt x="909" y="379"/>
                </a:lnTo>
                <a:lnTo>
                  <a:pt x="956" y="379"/>
                </a:lnTo>
                <a:lnTo>
                  <a:pt x="956" y="426"/>
                </a:lnTo>
                <a:close/>
                <a:moveTo>
                  <a:pt x="881" y="426"/>
                </a:moveTo>
                <a:lnTo>
                  <a:pt x="833" y="426"/>
                </a:lnTo>
                <a:lnTo>
                  <a:pt x="833" y="379"/>
                </a:lnTo>
                <a:lnTo>
                  <a:pt x="881" y="379"/>
                </a:lnTo>
                <a:lnTo>
                  <a:pt x="881" y="426"/>
                </a:lnTo>
                <a:close/>
                <a:moveTo>
                  <a:pt x="805" y="426"/>
                </a:moveTo>
                <a:lnTo>
                  <a:pt x="758" y="426"/>
                </a:lnTo>
                <a:lnTo>
                  <a:pt x="758" y="379"/>
                </a:lnTo>
                <a:lnTo>
                  <a:pt x="805" y="379"/>
                </a:lnTo>
                <a:lnTo>
                  <a:pt x="805" y="426"/>
                </a:lnTo>
                <a:close/>
                <a:moveTo>
                  <a:pt x="729" y="426"/>
                </a:moveTo>
                <a:lnTo>
                  <a:pt x="682" y="426"/>
                </a:lnTo>
                <a:lnTo>
                  <a:pt x="682" y="379"/>
                </a:lnTo>
                <a:lnTo>
                  <a:pt x="729" y="379"/>
                </a:lnTo>
                <a:lnTo>
                  <a:pt x="729" y="426"/>
                </a:lnTo>
                <a:close/>
                <a:moveTo>
                  <a:pt x="653" y="426"/>
                </a:moveTo>
                <a:lnTo>
                  <a:pt x="606" y="426"/>
                </a:lnTo>
                <a:lnTo>
                  <a:pt x="606" y="379"/>
                </a:lnTo>
                <a:lnTo>
                  <a:pt x="653" y="379"/>
                </a:lnTo>
                <a:lnTo>
                  <a:pt x="653" y="426"/>
                </a:lnTo>
                <a:close/>
                <a:moveTo>
                  <a:pt x="578" y="426"/>
                </a:moveTo>
                <a:lnTo>
                  <a:pt x="530" y="426"/>
                </a:lnTo>
                <a:lnTo>
                  <a:pt x="530" y="379"/>
                </a:lnTo>
                <a:lnTo>
                  <a:pt x="578" y="379"/>
                </a:lnTo>
                <a:lnTo>
                  <a:pt x="578" y="426"/>
                </a:lnTo>
                <a:close/>
                <a:moveTo>
                  <a:pt x="502" y="426"/>
                </a:moveTo>
                <a:lnTo>
                  <a:pt x="455" y="426"/>
                </a:lnTo>
                <a:lnTo>
                  <a:pt x="455" y="379"/>
                </a:lnTo>
                <a:lnTo>
                  <a:pt x="502" y="379"/>
                </a:lnTo>
                <a:lnTo>
                  <a:pt x="502" y="426"/>
                </a:lnTo>
                <a:close/>
                <a:moveTo>
                  <a:pt x="426" y="426"/>
                </a:moveTo>
                <a:lnTo>
                  <a:pt x="379" y="426"/>
                </a:lnTo>
                <a:lnTo>
                  <a:pt x="379" y="379"/>
                </a:lnTo>
                <a:lnTo>
                  <a:pt x="426" y="379"/>
                </a:lnTo>
                <a:lnTo>
                  <a:pt x="426" y="426"/>
                </a:lnTo>
                <a:close/>
                <a:moveTo>
                  <a:pt x="351" y="426"/>
                </a:moveTo>
                <a:lnTo>
                  <a:pt x="303" y="426"/>
                </a:lnTo>
                <a:lnTo>
                  <a:pt x="303" y="379"/>
                </a:lnTo>
                <a:lnTo>
                  <a:pt x="351" y="379"/>
                </a:lnTo>
                <a:lnTo>
                  <a:pt x="351" y="426"/>
                </a:lnTo>
                <a:close/>
                <a:moveTo>
                  <a:pt x="275" y="426"/>
                </a:moveTo>
                <a:lnTo>
                  <a:pt x="227" y="426"/>
                </a:lnTo>
                <a:lnTo>
                  <a:pt x="227" y="379"/>
                </a:lnTo>
                <a:lnTo>
                  <a:pt x="275" y="379"/>
                </a:lnTo>
                <a:lnTo>
                  <a:pt x="275" y="426"/>
                </a:lnTo>
                <a:close/>
                <a:moveTo>
                  <a:pt x="199" y="426"/>
                </a:moveTo>
                <a:lnTo>
                  <a:pt x="152" y="426"/>
                </a:lnTo>
                <a:lnTo>
                  <a:pt x="152" y="379"/>
                </a:lnTo>
                <a:lnTo>
                  <a:pt x="199" y="379"/>
                </a:lnTo>
                <a:lnTo>
                  <a:pt x="199" y="426"/>
                </a:lnTo>
                <a:close/>
                <a:moveTo>
                  <a:pt x="123" y="426"/>
                </a:moveTo>
                <a:lnTo>
                  <a:pt x="76" y="426"/>
                </a:lnTo>
                <a:lnTo>
                  <a:pt x="76" y="379"/>
                </a:lnTo>
                <a:lnTo>
                  <a:pt x="123" y="379"/>
                </a:lnTo>
                <a:lnTo>
                  <a:pt x="123" y="426"/>
                </a:lnTo>
                <a:close/>
                <a:moveTo>
                  <a:pt x="48" y="426"/>
                </a:moveTo>
                <a:lnTo>
                  <a:pt x="0" y="426"/>
                </a:lnTo>
                <a:lnTo>
                  <a:pt x="0" y="379"/>
                </a:lnTo>
                <a:lnTo>
                  <a:pt x="48" y="379"/>
                </a:lnTo>
                <a:lnTo>
                  <a:pt x="48" y="426"/>
                </a:lnTo>
                <a:close/>
                <a:moveTo>
                  <a:pt x="3382" y="351"/>
                </a:moveTo>
                <a:lnTo>
                  <a:pt x="3332" y="351"/>
                </a:lnTo>
                <a:lnTo>
                  <a:pt x="3332" y="303"/>
                </a:lnTo>
                <a:lnTo>
                  <a:pt x="3382" y="303"/>
                </a:lnTo>
                <a:lnTo>
                  <a:pt x="3382" y="351"/>
                </a:lnTo>
                <a:close/>
                <a:moveTo>
                  <a:pt x="3306" y="351"/>
                </a:moveTo>
                <a:lnTo>
                  <a:pt x="3257" y="351"/>
                </a:lnTo>
                <a:lnTo>
                  <a:pt x="3257" y="303"/>
                </a:lnTo>
                <a:lnTo>
                  <a:pt x="3306" y="303"/>
                </a:lnTo>
                <a:lnTo>
                  <a:pt x="3306" y="351"/>
                </a:lnTo>
                <a:close/>
                <a:moveTo>
                  <a:pt x="3230" y="351"/>
                </a:moveTo>
                <a:lnTo>
                  <a:pt x="3181" y="351"/>
                </a:lnTo>
                <a:lnTo>
                  <a:pt x="3181" y="303"/>
                </a:lnTo>
                <a:lnTo>
                  <a:pt x="3230" y="303"/>
                </a:lnTo>
                <a:lnTo>
                  <a:pt x="3230" y="351"/>
                </a:lnTo>
                <a:close/>
                <a:moveTo>
                  <a:pt x="3155" y="351"/>
                </a:moveTo>
                <a:lnTo>
                  <a:pt x="3105" y="351"/>
                </a:lnTo>
                <a:lnTo>
                  <a:pt x="3105" y="303"/>
                </a:lnTo>
                <a:lnTo>
                  <a:pt x="3155" y="303"/>
                </a:lnTo>
                <a:lnTo>
                  <a:pt x="3155" y="351"/>
                </a:lnTo>
                <a:close/>
                <a:moveTo>
                  <a:pt x="3079" y="351"/>
                </a:moveTo>
                <a:lnTo>
                  <a:pt x="3029" y="351"/>
                </a:lnTo>
                <a:lnTo>
                  <a:pt x="3029" y="303"/>
                </a:lnTo>
                <a:lnTo>
                  <a:pt x="3079" y="303"/>
                </a:lnTo>
                <a:lnTo>
                  <a:pt x="3079" y="351"/>
                </a:lnTo>
                <a:close/>
                <a:moveTo>
                  <a:pt x="3003" y="351"/>
                </a:moveTo>
                <a:lnTo>
                  <a:pt x="2954" y="351"/>
                </a:lnTo>
                <a:lnTo>
                  <a:pt x="2954" y="303"/>
                </a:lnTo>
                <a:lnTo>
                  <a:pt x="3003" y="303"/>
                </a:lnTo>
                <a:lnTo>
                  <a:pt x="3003" y="351"/>
                </a:lnTo>
                <a:close/>
                <a:moveTo>
                  <a:pt x="2928" y="351"/>
                </a:moveTo>
                <a:lnTo>
                  <a:pt x="2878" y="351"/>
                </a:lnTo>
                <a:lnTo>
                  <a:pt x="2878" y="303"/>
                </a:lnTo>
                <a:lnTo>
                  <a:pt x="2928" y="303"/>
                </a:lnTo>
                <a:lnTo>
                  <a:pt x="2928" y="351"/>
                </a:lnTo>
                <a:close/>
                <a:moveTo>
                  <a:pt x="2852" y="351"/>
                </a:moveTo>
                <a:lnTo>
                  <a:pt x="2802" y="351"/>
                </a:lnTo>
                <a:lnTo>
                  <a:pt x="2802" y="303"/>
                </a:lnTo>
                <a:lnTo>
                  <a:pt x="2852" y="303"/>
                </a:lnTo>
                <a:lnTo>
                  <a:pt x="2852" y="351"/>
                </a:lnTo>
                <a:close/>
                <a:moveTo>
                  <a:pt x="2776" y="351"/>
                </a:moveTo>
                <a:lnTo>
                  <a:pt x="2726" y="351"/>
                </a:lnTo>
                <a:lnTo>
                  <a:pt x="2726" y="303"/>
                </a:lnTo>
                <a:lnTo>
                  <a:pt x="2776" y="303"/>
                </a:lnTo>
                <a:lnTo>
                  <a:pt x="2776" y="351"/>
                </a:lnTo>
                <a:close/>
                <a:moveTo>
                  <a:pt x="2700" y="351"/>
                </a:moveTo>
                <a:lnTo>
                  <a:pt x="2651" y="351"/>
                </a:lnTo>
                <a:lnTo>
                  <a:pt x="2651" y="303"/>
                </a:lnTo>
                <a:lnTo>
                  <a:pt x="2700" y="303"/>
                </a:lnTo>
                <a:lnTo>
                  <a:pt x="2700" y="351"/>
                </a:lnTo>
                <a:close/>
                <a:moveTo>
                  <a:pt x="2622" y="351"/>
                </a:moveTo>
                <a:lnTo>
                  <a:pt x="2575" y="351"/>
                </a:lnTo>
                <a:lnTo>
                  <a:pt x="2575" y="303"/>
                </a:lnTo>
                <a:lnTo>
                  <a:pt x="2622" y="303"/>
                </a:lnTo>
                <a:lnTo>
                  <a:pt x="2622" y="351"/>
                </a:lnTo>
                <a:close/>
                <a:moveTo>
                  <a:pt x="2547" y="351"/>
                </a:moveTo>
                <a:lnTo>
                  <a:pt x="2499" y="351"/>
                </a:lnTo>
                <a:lnTo>
                  <a:pt x="2499" y="303"/>
                </a:lnTo>
                <a:lnTo>
                  <a:pt x="2547" y="303"/>
                </a:lnTo>
                <a:lnTo>
                  <a:pt x="2547" y="351"/>
                </a:lnTo>
                <a:close/>
                <a:moveTo>
                  <a:pt x="2471" y="351"/>
                </a:moveTo>
                <a:lnTo>
                  <a:pt x="2424" y="351"/>
                </a:lnTo>
                <a:lnTo>
                  <a:pt x="2424" y="303"/>
                </a:lnTo>
                <a:lnTo>
                  <a:pt x="2471" y="303"/>
                </a:lnTo>
                <a:lnTo>
                  <a:pt x="2471" y="351"/>
                </a:lnTo>
                <a:close/>
                <a:moveTo>
                  <a:pt x="2395" y="351"/>
                </a:moveTo>
                <a:lnTo>
                  <a:pt x="2348" y="351"/>
                </a:lnTo>
                <a:lnTo>
                  <a:pt x="2348" y="303"/>
                </a:lnTo>
                <a:lnTo>
                  <a:pt x="2395" y="303"/>
                </a:lnTo>
                <a:lnTo>
                  <a:pt x="2395" y="351"/>
                </a:lnTo>
                <a:close/>
                <a:moveTo>
                  <a:pt x="2319" y="351"/>
                </a:moveTo>
                <a:lnTo>
                  <a:pt x="2272" y="351"/>
                </a:lnTo>
                <a:lnTo>
                  <a:pt x="2272" y="303"/>
                </a:lnTo>
                <a:lnTo>
                  <a:pt x="2319" y="303"/>
                </a:lnTo>
                <a:lnTo>
                  <a:pt x="2319" y="351"/>
                </a:lnTo>
                <a:close/>
                <a:moveTo>
                  <a:pt x="2244" y="351"/>
                </a:moveTo>
                <a:lnTo>
                  <a:pt x="2196" y="351"/>
                </a:lnTo>
                <a:lnTo>
                  <a:pt x="2196" y="303"/>
                </a:lnTo>
                <a:lnTo>
                  <a:pt x="2244" y="303"/>
                </a:lnTo>
                <a:lnTo>
                  <a:pt x="2244" y="351"/>
                </a:lnTo>
                <a:close/>
                <a:moveTo>
                  <a:pt x="2168" y="351"/>
                </a:moveTo>
                <a:lnTo>
                  <a:pt x="2121" y="351"/>
                </a:lnTo>
                <a:lnTo>
                  <a:pt x="2121" y="303"/>
                </a:lnTo>
                <a:lnTo>
                  <a:pt x="2168" y="303"/>
                </a:lnTo>
                <a:lnTo>
                  <a:pt x="2168" y="351"/>
                </a:lnTo>
                <a:close/>
                <a:moveTo>
                  <a:pt x="2016" y="351"/>
                </a:moveTo>
                <a:lnTo>
                  <a:pt x="1969" y="351"/>
                </a:lnTo>
                <a:lnTo>
                  <a:pt x="1969" y="303"/>
                </a:lnTo>
                <a:lnTo>
                  <a:pt x="2016" y="303"/>
                </a:lnTo>
                <a:lnTo>
                  <a:pt x="2016" y="351"/>
                </a:lnTo>
                <a:close/>
                <a:moveTo>
                  <a:pt x="1941" y="351"/>
                </a:moveTo>
                <a:lnTo>
                  <a:pt x="1893" y="351"/>
                </a:lnTo>
                <a:lnTo>
                  <a:pt x="1893" y="303"/>
                </a:lnTo>
                <a:lnTo>
                  <a:pt x="1941" y="303"/>
                </a:lnTo>
                <a:lnTo>
                  <a:pt x="1941" y="351"/>
                </a:lnTo>
                <a:close/>
                <a:moveTo>
                  <a:pt x="1865" y="351"/>
                </a:moveTo>
                <a:lnTo>
                  <a:pt x="1818" y="351"/>
                </a:lnTo>
                <a:lnTo>
                  <a:pt x="1818" y="303"/>
                </a:lnTo>
                <a:lnTo>
                  <a:pt x="1865" y="303"/>
                </a:lnTo>
                <a:lnTo>
                  <a:pt x="1865" y="351"/>
                </a:lnTo>
                <a:close/>
                <a:moveTo>
                  <a:pt x="1335" y="351"/>
                </a:moveTo>
                <a:lnTo>
                  <a:pt x="1288" y="351"/>
                </a:lnTo>
                <a:lnTo>
                  <a:pt x="1288" y="303"/>
                </a:lnTo>
                <a:lnTo>
                  <a:pt x="1335" y="303"/>
                </a:lnTo>
                <a:lnTo>
                  <a:pt x="1335" y="351"/>
                </a:lnTo>
                <a:close/>
                <a:moveTo>
                  <a:pt x="1259" y="351"/>
                </a:moveTo>
                <a:lnTo>
                  <a:pt x="1212" y="351"/>
                </a:lnTo>
                <a:lnTo>
                  <a:pt x="1212" y="303"/>
                </a:lnTo>
                <a:lnTo>
                  <a:pt x="1259" y="303"/>
                </a:lnTo>
                <a:lnTo>
                  <a:pt x="1259" y="351"/>
                </a:lnTo>
                <a:close/>
                <a:moveTo>
                  <a:pt x="1184" y="351"/>
                </a:moveTo>
                <a:lnTo>
                  <a:pt x="1136" y="351"/>
                </a:lnTo>
                <a:lnTo>
                  <a:pt x="1136" y="303"/>
                </a:lnTo>
                <a:lnTo>
                  <a:pt x="1184" y="303"/>
                </a:lnTo>
                <a:lnTo>
                  <a:pt x="1184" y="351"/>
                </a:lnTo>
                <a:close/>
                <a:moveTo>
                  <a:pt x="1032" y="351"/>
                </a:moveTo>
                <a:lnTo>
                  <a:pt x="985" y="351"/>
                </a:lnTo>
                <a:lnTo>
                  <a:pt x="985" y="303"/>
                </a:lnTo>
                <a:lnTo>
                  <a:pt x="1032" y="303"/>
                </a:lnTo>
                <a:lnTo>
                  <a:pt x="1032" y="351"/>
                </a:lnTo>
                <a:close/>
                <a:moveTo>
                  <a:pt x="956" y="351"/>
                </a:moveTo>
                <a:lnTo>
                  <a:pt x="909" y="351"/>
                </a:lnTo>
                <a:lnTo>
                  <a:pt x="909" y="303"/>
                </a:lnTo>
                <a:lnTo>
                  <a:pt x="956" y="303"/>
                </a:lnTo>
                <a:lnTo>
                  <a:pt x="956" y="351"/>
                </a:lnTo>
                <a:close/>
                <a:moveTo>
                  <a:pt x="805" y="351"/>
                </a:moveTo>
                <a:lnTo>
                  <a:pt x="758" y="351"/>
                </a:lnTo>
                <a:lnTo>
                  <a:pt x="758" y="303"/>
                </a:lnTo>
                <a:lnTo>
                  <a:pt x="805" y="303"/>
                </a:lnTo>
                <a:lnTo>
                  <a:pt x="805" y="351"/>
                </a:lnTo>
                <a:close/>
                <a:moveTo>
                  <a:pt x="729" y="351"/>
                </a:moveTo>
                <a:lnTo>
                  <a:pt x="682" y="351"/>
                </a:lnTo>
                <a:lnTo>
                  <a:pt x="682" y="303"/>
                </a:lnTo>
                <a:lnTo>
                  <a:pt x="729" y="303"/>
                </a:lnTo>
                <a:lnTo>
                  <a:pt x="729" y="351"/>
                </a:lnTo>
                <a:close/>
                <a:moveTo>
                  <a:pt x="653" y="351"/>
                </a:moveTo>
                <a:lnTo>
                  <a:pt x="606" y="351"/>
                </a:lnTo>
                <a:lnTo>
                  <a:pt x="606" y="303"/>
                </a:lnTo>
                <a:lnTo>
                  <a:pt x="653" y="303"/>
                </a:lnTo>
                <a:lnTo>
                  <a:pt x="653" y="351"/>
                </a:lnTo>
                <a:close/>
                <a:moveTo>
                  <a:pt x="578" y="351"/>
                </a:moveTo>
                <a:lnTo>
                  <a:pt x="530" y="351"/>
                </a:lnTo>
                <a:lnTo>
                  <a:pt x="530" y="303"/>
                </a:lnTo>
                <a:lnTo>
                  <a:pt x="578" y="303"/>
                </a:lnTo>
                <a:lnTo>
                  <a:pt x="578" y="351"/>
                </a:lnTo>
                <a:close/>
                <a:moveTo>
                  <a:pt x="502" y="351"/>
                </a:moveTo>
                <a:lnTo>
                  <a:pt x="455" y="351"/>
                </a:lnTo>
                <a:lnTo>
                  <a:pt x="455" y="303"/>
                </a:lnTo>
                <a:lnTo>
                  <a:pt x="502" y="303"/>
                </a:lnTo>
                <a:lnTo>
                  <a:pt x="502" y="351"/>
                </a:lnTo>
                <a:close/>
                <a:moveTo>
                  <a:pt x="426" y="351"/>
                </a:moveTo>
                <a:lnTo>
                  <a:pt x="379" y="351"/>
                </a:lnTo>
                <a:lnTo>
                  <a:pt x="379" y="303"/>
                </a:lnTo>
                <a:lnTo>
                  <a:pt x="426" y="303"/>
                </a:lnTo>
                <a:lnTo>
                  <a:pt x="426" y="351"/>
                </a:lnTo>
                <a:close/>
                <a:moveTo>
                  <a:pt x="351" y="351"/>
                </a:moveTo>
                <a:lnTo>
                  <a:pt x="303" y="351"/>
                </a:lnTo>
                <a:lnTo>
                  <a:pt x="303" y="303"/>
                </a:lnTo>
                <a:lnTo>
                  <a:pt x="351" y="303"/>
                </a:lnTo>
                <a:lnTo>
                  <a:pt x="351" y="351"/>
                </a:lnTo>
                <a:close/>
                <a:moveTo>
                  <a:pt x="275" y="351"/>
                </a:moveTo>
                <a:lnTo>
                  <a:pt x="227" y="351"/>
                </a:lnTo>
                <a:lnTo>
                  <a:pt x="227" y="303"/>
                </a:lnTo>
                <a:lnTo>
                  <a:pt x="275" y="303"/>
                </a:lnTo>
                <a:lnTo>
                  <a:pt x="275" y="351"/>
                </a:lnTo>
                <a:close/>
                <a:moveTo>
                  <a:pt x="199" y="351"/>
                </a:moveTo>
                <a:lnTo>
                  <a:pt x="152" y="351"/>
                </a:lnTo>
                <a:lnTo>
                  <a:pt x="152" y="303"/>
                </a:lnTo>
                <a:lnTo>
                  <a:pt x="199" y="303"/>
                </a:lnTo>
                <a:lnTo>
                  <a:pt x="199" y="351"/>
                </a:lnTo>
                <a:close/>
                <a:moveTo>
                  <a:pt x="123" y="351"/>
                </a:moveTo>
                <a:lnTo>
                  <a:pt x="76" y="351"/>
                </a:lnTo>
                <a:lnTo>
                  <a:pt x="76" y="303"/>
                </a:lnTo>
                <a:lnTo>
                  <a:pt x="123" y="303"/>
                </a:lnTo>
                <a:lnTo>
                  <a:pt x="123" y="351"/>
                </a:lnTo>
                <a:close/>
                <a:moveTo>
                  <a:pt x="48" y="351"/>
                </a:moveTo>
                <a:lnTo>
                  <a:pt x="0" y="351"/>
                </a:lnTo>
                <a:lnTo>
                  <a:pt x="0" y="303"/>
                </a:lnTo>
                <a:lnTo>
                  <a:pt x="48" y="303"/>
                </a:lnTo>
                <a:lnTo>
                  <a:pt x="48" y="351"/>
                </a:lnTo>
                <a:close/>
                <a:moveTo>
                  <a:pt x="3079" y="275"/>
                </a:moveTo>
                <a:lnTo>
                  <a:pt x="3029" y="275"/>
                </a:lnTo>
                <a:lnTo>
                  <a:pt x="3029" y="228"/>
                </a:lnTo>
                <a:lnTo>
                  <a:pt x="3079" y="228"/>
                </a:lnTo>
                <a:lnTo>
                  <a:pt x="3079" y="275"/>
                </a:lnTo>
                <a:close/>
                <a:moveTo>
                  <a:pt x="3003" y="275"/>
                </a:moveTo>
                <a:lnTo>
                  <a:pt x="2954" y="275"/>
                </a:lnTo>
                <a:lnTo>
                  <a:pt x="2954" y="228"/>
                </a:lnTo>
                <a:lnTo>
                  <a:pt x="3003" y="228"/>
                </a:lnTo>
                <a:lnTo>
                  <a:pt x="3003" y="275"/>
                </a:lnTo>
                <a:close/>
                <a:moveTo>
                  <a:pt x="2852" y="275"/>
                </a:moveTo>
                <a:lnTo>
                  <a:pt x="2802" y="275"/>
                </a:lnTo>
                <a:lnTo>
                  <a:pt x="2802" y="228"/>
                </a:lnTo>
                <a:lnTo>
                  <a:pt x="2852" y="228"/>
                </a:lnTo>
                <a:lnTo>
                  <a:pt x="2852" y="275"/>
                </a:lnTo>
                <a:close/>
                <a:moveTo>
                  <a:pt x="2776" y="275"/>
                </a:moveTo>
                <a:lnTo>
                  <a:pt x="2726" y="275"/>
                </a:lnTo>
                <a:lnTo>
                  <a:pt x="2726" y="228"/>
                </a:lnTo>
                <a:lnTo>
                  <a:pt x="2776" y="228"/>
                </a:lnTo>
                <a:lnTo>
                  <a:pt x="2776" y="275"/>
                </a:lnTo>
                <a:close/>
                <a:moveTo>
                  <a:pt x="2700" y="275"/>
                </a:moveTo>
                <a:lnTo>
                  <a:pt x="2651" y="275"/>
                </a:lnTo>
                <a:lnTo>
                  <a:pt x="2651" y="228"/>
                </a:lnTo>
                <a:lnTo>
                  <a:pt x="2700" y="228"/>
                </a:lnTo>
                <a:lnTo>
                  <a:pt x="2700" y="275"/>
                </a:lnTo>
                <a:close/>
                <a:moveTo>
                  <a:pt x="2622" y="275"/>
                </a:moveTo>
                <a:lnTo>
                  <a:pt x="2575" y="275"/>
                </a:lnTo>
                <a:lnTo>
                  <a:pt x="2575" y="228"/>
                </a:lnTo>
                <a:lnTo>
                  <a:pt x="2622" y="228"/>
                </a:lnTo>
                <a:lnTo>
                  <a:pt x="2622" y="275"/>
                </a:lnTo>
                <a:close/>
                <a:moveTo>
                  <a:pt x="2547" y="275"/>
                </a:moveTo>
                <a:lnTo>
                  <a:pt x="2499" y="275"/>
                </a:lnTo>
                <a:lnTo>
                  <a:pt x="2499" y="228"/>
                </a:lnTo>
                <a:lnTo>
                  <a:pt x="2547" y="228"/>
                </a:lnTo>
                <a:lnTo>
                  <a:pt x="2547" y="275"/>
                </a:lnTo>
                <a:close/>
                <a:moveTo>
                  <a:pt x="2471" y="275"/>
                </a:moveTo>
                <a:lnTo>
                  <a:pt x="2424" y="275"/>
                </a:lnTo>
                <a:lnTo>
                  <a:pt x="2424" y="228"/>
                </a:lnTo>
                <a:lnTo>
                  <a:pt x="2471" y="228"/>
                </a:lnTo>
                <a:lnTo>
                  <a:pt x="2471" y="275"/>
                </a:lnTo>
                <a:close/>
                <a:moveTo>
                  <a:pt x="2395" y="275"/>
                </a:moveTo>
                <a:lnTo>
                  <a:pt x="2348" y="275"/>
                </a:lnTo>
                <a:lnTo>
                  <a:pt x="2348" y="228"/>
                </a:lnTo>
                <a:lnTo>
                  <a:pt x="2395" y="228"/>
                </a:lnTo>
                <a:lnTo>
                  <a:pt x="2395" y="275"/>
                </a:lnTo>
                <a:close/>
                <a:moveTo>
                  <a:pt x="2319" y="275"/>
                </a:moveTo>
                <a:lnTo>
                  <a:pt x="2272" y="275"/>
                </a:lnTo>
                <a:lnTo>
                  <a:pt x="2272" y="228"/>
                </a:lnTo>
                <a:lnTo>
                  <a:pt x="2319" y="228"/>
                </a:lnTo>
                <a:lnTo>
                  <a:pt x="2319" y="275"/>
                </a:lnTo>
                <a:close/>
                <a:moveTo>
                  <a:pt x="2168" y="275"/>
                </a:moveTo>
                <a:lnTo>
                  <a:pt x="2121" y="275"/>
                </a:lnTo>
                <a:lnTo>
                  <a:pt x="2121" y="228"/>
                </a:lnTo>
                <a:lnTo>
                  <a:pt x="2168" y="228"/>
                </a:lnTo>
                <a:lnTo>
                  <a:pt x="2168" y="275"/>
                </a:lnTo>
                <a:close/>
                <a:moveTo>
                  <a:pt x="1411" y="275"/>
                </a:moveTo>
                <a:lnTo>
                  <a:pt x="1363" y="275"/>
                </a:lnTo>
                <a:lnTo>
                  <a:pt x="1363" y="228"/>
                </a:lnTo>
                <a:lnTo>
                  <a:pt x="1411" y="228"/>
                </a:lnTo>
                <a:lnTo>
                  <a:pt x="1411" y="275"/>
                </a:lnTo>
                <a:close/>
                <a:moveTo>
                  <a:pt x="1335" y="275"/>
                </a:moveTo>
                <a:lnTo>
                  <a:pt x="1288" y="275"/>
                </a:lnTo>
                <a:lnTo>
                  <a:pt x="1288" y="228"/>
                </a:lnTo>
                <a:lnTo>
                  <a:pt x="1335" y="228"/>
                </a:lnTo>
                <a:lnTo>
                  <a:pt x="1335" y="275"/>
                </a:lnTo>
                <a:close/>
                <a:moveTo>
                  <a:pt x="1259" y="275"/>
                </a:moveTo>
                <a:lnTo>
                  <a:pt x="1212" y="275"/>
                </a:lnTo>
                <a:lnTo>
                  <a:pt x="1212" y="228"/>
                </a:lnTo>
                <a:lnTo>
                  <a:pt x="1259" y="228"/>
                </a:lnTo>
                <a:lnTo>
                  <a:pt x="1259" y="275"/>
                </a:lnTo>
                <a:close/>
                <a:moveTo>
                  <a:pt x="1184" y="275"/>
                </a:moveTo>
                <a:lnTo>
                  <a:pt x="1136" y="275"/>
                </a:lnTo>
                <a:lnTo>
                  <a:pt x="1136" y="228"/>
                </a:lnTo>
                <a:lnTo>
                  <a:pt x="1184" y="228"/>
                </a:lnTo>
                <a:lnTo>
                  <a:pt x="1184" y="275"/>
                </a:lnTo>
                <a:close/>
                <a:moveTo>
                  <a:pt x="1108" y="275"/>
                </a:moveTo>
                <a:lnTo>
                  <a:pt x="1060" y="275"/>
                </a:lnTo>
                <a:lnTo>
                  <a:pt x="1060" y="228"/>
                </a:lnTo>
                <a:lnTo>
                  <a:pt x="1108" y="228"/>
                </a:lnTo>
                <a:lnTo>
                  <a:pt x="1108" y="275"/>
                </a:lnTo>
                <a:close/>
                <a:moveTo>
                  <a:pt x="881" y="275"/>
                </a:moveTo>
                <a:lnTo>
                  <a:pt x="833" y="275"/>
                </a:lnTo>
                <a:lnTo>
                  <a:pt x="833" y="228"/>
                </a:lnTo>
                <a:lnTo>
                  <a:pt x="881" y="228"/>
                </a:lnTo>
                <a:lnTo>
                  <a:pt x="881" y="275"/>
                </a:lnTo>
                <a:close/>
                <a:moveTo>
                  <a:pt x="805" y="275"/>
                </a:moveTo>
                <a:lnTo>
                  <a:pt x="758" y="275"/>
                </a:lnTo>
                <a:lnTo>
                  <a:pt x="758" y="228"/>
                </a:lnTo>
                <a:lnTo>
                  <a:pt x="805" y="228"/>
                </a:lnTo>
                <a:lnTo>
                  <a:pt x="805" y="275"/>
                </a:lnTo>
                <a:close/>
                <a:moveTo>
                  <a:pt x="729" y="275"/>
                </a:moveTo>
                <a:lnTo>
                  <a:pt x="682" y="275"/>
                </a:lnTo>
                <a:lnTo>
                  <a:pt x="682" y="228"/>
                </a:lnTo>
                <a:lnTo>
                  <a:pt x="729" y="228"/>
                </a:lnTo>
                <a:lnTo>
                  <a:pt x="729" y="275"/>
                </a:lnTo>
                <a:close/>
                <a:moveTo>
                  <a:pt x="578" y="275"/>
                </a:moveTo>
                <a:lnTo>
                  <a:pt x="530" y="275"/>
                </a:lnTo>
                <a:lnTo>
                  <a:pt x="530" y="228"/>
                </a:lnTo>
                <a:lnTo>
                  <a:pt x="578" y="228"/>
                </a:lnTo>
                <a:lnTo>
                  <a:pt x="578" y="275"/>
                </a:lnTo>
                <a:close/>
                <a:moveTo>
                  <a:pt x="502" y="275"/>
                </a:moveTo>
                <a:lnTo>
                  <a:pt x="455" y="275"/>
                </a:lnTo>
                <a:lnTo>
                  <a:pt x="455" y="228"/>
                </a:lnTo>
                <a:lnTo>
                  <a:pt x="502" y="228"/>
                </a:lnTo>
                <a:lnTo>
                  <a:pt x="502" y="275"/>
                </a:lnTo>
                <a:close/>
                <a:moveTo>
                  <a:pt x="426" y="275"/>
                </a:moveTo>
                <a:lnTo>
                  <a:pt x="379" y="275"/>
                </a:lnTo>
                <a:lnTo>
                  <a:pt x="379" y="228"/>
                </a:lnTo>
                <a:lnTo>
                  <a:pt x="426" y="228"/>
                </a:lnTo>
                <a:lnTo>
                  <a:pt x="426" y="275"/>
                </a:lnTo>
                <a:close/>
                <a:moveTo>
                  <a:pt x="123" y="275"/>
                </a:moveTo>
                <a:lnTo>
                  <a:pt x="76" y="275"/>
                </a:lnTo>
                <a:lnTo>
                  <a:pt x="76" y="228"/>
                </a:lnTo>
                <a:lnTo>
                  <a:pt x="123" y="228"/>
                </a:lnTo>
                <a:lnTo>
                  <a:pt x="123" y="275"/>
                </a:lnTo>
                <a:close/>
                <a:moveTo>
                  <a:pt x="3003" y="199"/>
                </a:moveTo>
                <a:lnTo>
                  <a:pt x="2954" y="199"/>
                </a:lnTo>
                <a:lnTo>
                  <a:pt x="2954" y="152"/>
                </a:lnTo>
                <a:lnTo>
                  <a:pt x="3003" y="152"/>
                </a:lnTo>
                <a:lnTo>
                  <a:pt x="3003" y="199"/>
                </a:lnTo>
                <a:close/>
                <a:moveTo>
                  <a:pt x="2700" y="199"/>
                </a:moveTo>
                <a:lnTo>
                  <a:pt x="2651" y="199"/>
                </a:lnTo>
                <a:lnTo>
                  <a:pt x="2651" y="152"/>
                </a:lnTo>
                <a:lnTo>
                  <a:pt x="2700" y="152"/>
                </a:lnTo>
                <a:lnTo>
                  <a:pt x="2700" y="199"/>
                </a:lnTo>
                <a:close/>
                <a:moveTo>
                  <a:pt x="2622" y="199"/>
                </a:moveTo>
                <a:lnTo>
                  <a:pt x="2575" y="199"/>
                </a:lnTo>
                <a:lnTo>
                  <a:pt x="2575" y="152"/>
                </a:lnTo>
                <a:lnTo>
                  <a:pt x="2622" y="152"/>
                </a:lnTo>
                <a:lnTo>
                  <a:pt x="2622" y="199"/>
                </a:lnTo>
                <a:close/>
                <a:moveTo>
                  <a:pt x="2547" y="199"/>
                </a:moveTo>
                <a:lnTo>
                  <a:pt x="2499" y="199"/>
                </a:lnTo>
                <a:lnTo>
                  <a:pt x="2499" y="152"/>
                </a:lnTo>
                <a:lnTo>
                  <a:pt x="2547" y="152"/>
                </a:lnTo>
                <a:lnTo>
                  <a:pt x="2547" y="199"/>
                </a:lnTo>
                <a:close/>
                <a:moveTo>
                  <a:pt x="2244" y="199"/>
                </a:moveTo>
                <a:lnTo>
                  <a:pt x="2196" y="199"/>
                </a:lnTo>
                <a:lnTo>
                  <a:pt x="2196" y="152"/>
                </a:lnTo>
                <a:lnTo>
                  <a:pt x="2244" y="152"/>
                </a:lnTo>
                <a:lnTo>
                  <a:pt x="2244" y="199"/>
                </a:lnTo>
                <a:close/>
                <a:moveTo>
                  <a:pt x="1865" y="199"/>
                </a:moveTo>
                <a:lnTo>
                  <a:pt x="1818" y="199"/>
                </a:lnTo>
                <a:lnTo>
                  <a:pt x="1818" y="152"/>
                </a:lnTo>
                <a:lnTo>
                  <a:pt x="1865" y="152"/>
                </a:lnTo>
                <a:lnTo>
                  <a:pt x="1865" y="199"/>
                </a:lnTo>
                <a:close/>
                <a:moveTo>
                  <a:pt x="1411" y="199"/>
                </a:moveTo>
                <a:lnTo>
                  <a:pt x="1363" y="199"/>
                </a:lnTo>
                <a:lnTo>
                  <a:pt x="1363" y="152"/>
                </a:lnTo>
                <a:lnTo>
                  <a:pt x="1411" y="152"/>
                </a:lnTo>
                <a:lnTo>
                  <a:pt x="1411" y="199"/>
                </a:lnTo>
                <a:close/>
                <a:moveTo>
                  <a:pt x="1335" y="199"/>
                </a:moveTo>
                <a:lnTo>
                  <a:pt x="1288" y="199"/>
                </a:lnTo>
                <a:lnTo>
                  <a:pt x="1288" y="152"/>
                </a:lnTo>
                <a:lnTo>
                  <a:pt x="1335" y="152"/>
                </a:lnTo>
                <a:lnTo>
                  <a:pt x="1335" y="199"/>
                </a:lnTo>
                <a:close/>
                <a:moveTo>
                  <a:pt x="1259" y="199"/>
                </a:moveTo>
                <a:lnTo>
                  <a:pt x="1212" y="199"/>
                </a:lnTo>
                <a:lnTo>
                  <a:pt x="1212" y="152"/>
                </a:lnTo>
                <a:lnTo>
                  <a:pt x="1259" y="152"/>
                </a:lnTo>
                <a:lnTo>
                  <a:pt x="1259" y="199"/>
                </a:lnTo>
                <a:close/>
                <a:moveTo>
                  <a:pt x="1184" y="199"/>
                </a:moveTo>
                <a:lnTo>
                  <a:pt x="1136" y="199"/>
                </a:lnTo>
                <a:lnTo>
                  <a:pt x="1136" y="152"/>
                </a:lnTo>
                <a:lnTo>
                  <a:pt x="1184" y="152"/>
                </a:lnTo>
                <a:lnTo>
                  <a:pt x="1184" y="199"/>
                </a:lnTo>
                <a:close/>
                <a:moveTo>
                  <a:pt x="1108" y="199"/>
                </a:moveTo>
                <a:lnTo>
                  <a:pt x="1060" y="199"/>
                </a:lnTo>
                <a:lnTo>
                  <a:pt x="1060" y="152"/>
                </a:lnTo>
                <a:lnTo>
                  <a:pt x="1108" y="152"/>
                </a:lnTo>
                <a:lnTo>
                  <a:pt x="1108" y="199"/>
                </a:lnTo>
                <a:close/>
                <a:moveTo>
                  <a:pt x="1032" y="199"/>
                </a:moveTo>
                <a:lnTo>
                  <a:pt x="985" y="199"/>
                </a:lnTo>
                <a:lnTo>
                  <a:pt x="985" y="152"/>
                </a:lnTo>
                <a:lnTo>
                  <a:pt x="1032" y="152"/>
                </a:lnTo>
                <a:lnTo>
                  <a:pt x="1032" y="199"/>
                </a:lnTo>
                <a:close/>
                <a:moveTo>
                  <a:pt x="805" y="199"/>
                </a:moveTo>
                <a:lnTo>
                  <a:pt x="758" y="199"/>
                </a:lnTo>
                <a:lnTo>
                  <a:pt x="758" y="152"/>
                </a:lnTo>
                <a:lnTo>
                  <a:pt x="805" y="152"/>
                </a:lnTo>
                <a:lnTo>
                  <a:pt x="805" y="199"/>
                </a:lnTo>
                <a:close/>
                <a:moveTo>
                  <a:pt x="729" y="199"/>
                </a:moveTo>
                <a:lnTo>
                  <a:pt x="682" y="199"/>
                </a:lnTo>
                <a:lnTo>
                  <a:pt x="682" y="152"/>
                </a:lnTo>
                <a:lnTo>
                  <a:pt x="729" y="152"/>
                </a:lnTo>
                <a:lnTo>
                  <a:pt x="729" y="199"/>
                </a:lnTo>
                <a:close/>
                <a:moveTo>
                  <a:pt x="653" y="199"/>
                </a:moveTo>
                <a:lnTo>
                  <a:pt x="606" y="199"/>
                </a:lnTo>
                <a:lnTo>
                  <a:pt x="606" y="152"/>
                </a:lnTo>
                <a:lnTo>
                  <a:pt x="653" y="152"/>
                </a:lnTo>
                <a:lnTo>
                  <a:pt x="653" y="199"/>
                </a:lnTo>
                <a:close/>
                <a:moveTo>
                  <a:pt x="578" y="199"/>
                </a:moveTo>
                <a:lnTo>
                  <a:pt x="530" y="199"/>
                </a:lnTo>
                <a:lnTo>
                  <a:pt x="530" y="152"/>
                </a:lnTo>
                <a:lnTo>
                  <a:pt x="578" y="152"/>
                </a:lnTo>
                <a:lnTo>
                  <a:pt x="578" y="199"/>
                </a:lnTo>
                <a:close/>
                <a:moveTo>
                  <a:pt x="502" y="199"/>
                </a:moveTo>
                <a:lnTo>
                  <a:pt x="455" y="199"/>
                </a:lnTo>
                <a:lnTo>
                  <a:pt x="455" y="152"/>
                </a:lnTo>
                <a:lnTo>
                  <a:pt x="502" y="152"/>
                </a:lnTo>
                <a:lnTo>
                  <a:pt x="502" y="199"/>
                </a:lnTo>
                <a:close/>
                <a:moveTo>
                  <a:pt x="2622" y="123"/>
                </a:moveTo>
                <a:lnTo>
                  <a:pt x="2575" y="123"/>
                </a:lnTo>
                <a:lnTo>
                  <a:pt x="2575" y="76"/>
                </a:lnTo>
                <a:lnTo>
                  <a:pt x="2622" y="76"/>
                </a:lnTo>
                <a:lnTo>
                  <a:pt x="2622" y="123"/>
                </a:lnTo>
                <a:close/>
                <a:moveTo>
                  <a:pt x="1865" y="123"/>
                </a:moveTo>
                <a:lnTo>
                  <a:pt x="1818" y="123"/>
                </a:lnTo>
                <a:lnTo>
                  <a:pt x="1818" y="76"/>
                </a:lnTo>
                <a:lnTo>
                  <a:pt x="1865" y="76"/>
                </a:lnTo>
                <a:lnTo>
                  <a:pt x="1865" y="123"/>
                </a:lnTo>
                <a:close/>
                <a:moveTo>
                  <a:pt x="1789" y="123"/>
                </a:moveTo>
                <a:lnTo>
                  <a:pt x="1742" y="123"/>
                </a:lnTo>
                <a:lnTo>
                  <a:pt x="1742" y="76"/>
                </a:lnTo>
                <a:lnTo>
                  <a:pt x="1789" y="76"/>
                </a:lnTo>
                <a:lnTo>
                  <a:pt x="1789" y="123"/>
                </a:lnTo>
                <a:close/>
                <a:moveTo>
                  <a:pt x="1411" y="123"/>
                </a:moveTo>
                <a:lnTo>
                  <a:pt x="1363" y="123"/>
                </a:lnTo>
                <a:lnTo>
                  <a:pt x="1363" y="76"/>
                </a:lnTo>
                <a:lnTo>
                  <a:pt x="1411" y="76"/>
                </a:lnTo>
                <a:lnTo>
                  <a:pt x="1411" y="123"/>
                </a:lnTo>
                <a:close/>
                <a:moveTo>
                  <a:pt x="1335" y="123"/>
                </a:moveTo>
                <a:lnTo>
                  <a:pt x="1288" y="123"/>
                </a:lnTo>
                <a:lnTo>
                  <a:pt x="1288" y="76"/>
                </a:lnTo>
                <a:lnTo>
                  <a:pt x="1335" y="76"/>
                </a:lnTo>
                <a:lnTo>
                  <a:pt x="1335" y="123"/>
                </a:lnTo>
                <a:close/>
                <a:moveTo>
                  <a:pt x="1259" y="123"/>
                </a:moveTo>
                <a:lnTo>
                  <a:pt x="1212" y="123"/>
                </a:lnTo>
                <a:lnTo>
                  <a:pt x="1212" y="76"/>
                </a:lnTo>
                <a:lnTo>
                  <a:pt x="1259" y="76"/>
                </a:lnTo>
                <a:lnTo>
                  <a:pt x="1259" y="123"/>
                </a:lnTo>
                <a:close/>
                <a:moveTo>
                  <a:pt x="1184" y="123"/>
                </a:moveTo>
                <a:lnTo>
                  <a:pt x="1136" y="123"/>
                </a:lnTo>
                <a:lnTo>
                  <a:pt x="1136" y="76"/>
                </a:lnTo>
                <a:lnTo>
                  <a:pt x="1184" y="76"/>
                </a:lnTo>
                <a:lnTo>
                  <a:pt x="1184" y="123"/>
                </a:lnTo>
                <a:close/>
                <a:moveTo>
                  <a:pt x="1108" y="123"/>
                </a:moveTo>
                <a:lnTo>
                  <a:pt x="1060" y="123"/>
                </a:lnTo>
                <a:lnTo>
                  <a:pt x="1060" y="76"/>
                </a:lnTo>
                <a:lnTo>
                  <a:pt x="1108" y="76"/>
                </a:lnTo>
                <a:lnTo>
                  <a:pt x="1108" y="123"/>
                </a:lnTo>
                <a:close/>
                <a:moveTo>
                  <a:pt x="1032" y="123"/>
                </a:moveTo>
                <a:lnTo>
                  <a:pt x="985" y="123"/>
                </a:lnTo>
                <a:lnTo>
                  <a:pt x="985" y="76"/>
                </a:lnTo>
                <a:lnTo>
                  <a:pt x="1032" y="76"/>
                </a:lnTo>
                <a:lnTo>
                  <a:pt x="1032" y="123"/>
                </a:lnTo>
                <a:close/>
                <a:moveTo>
                  <a:pt x="881" y="123"/>
                </a:moveTo>
                <a:lnTo>
                  <a:pt x="833" y="123"/>
                </a:lnTo>
                <a:lnTo>
                  <a:pt x="833" y="76"/>
                </a:lnTo>
                <a:lnTo>
                  <a:pt x="881" y="76"/>
                </a:lnTo>
                <a:lnTo>
                  <a:pt x="881" y="123"/>
                </a:lnTo>
                <a:close/>
                <a:moveTo>
                  <a:pt x="805" y="123"/>
                </a:moveTo>
                <a:lnTo>
                  <a:pt x="758" y="123"/>
                </a:lnTo>
                <a:lnTo>
                  <a:pt x="758" y="76"/>
                </a:lnTo>
                <a:lnTo>
                  <a:pt x="805" y="76"/>
                </a:lnTo>
                <a:lnTo>
                  <a:pt x="805" y="123"/>
                </a:lnTo>
                <a:close/>
                <a:moveTo>
                  <a:pt x="729" y="123"/>
                </a:moveTo>
                <a:lnTo>
                  <a:pt x="682" y="123"/>
                </a:lnTo>
                <a:lnTo>
                  <a:pt x="682" y="76"/>
                </a:lnTo>
                <a:lnTo>
                  <a:pt x="729" y="76"/>
                </a:lnTo>
                <a:lnTo>
                  <a:pt x="729" y="123"/>
                </a:lnTo>
                <a:close/>
                <a:moveTo>
                  <a:pt x="578" y="123"/>
                </a:moveTo>
                <a:lnTo>
                  <a:pt x="530" y="123"/>
                </a:lnTo>
                <a:lnTo>
                  <a:pt x="530" y="76"/>
                </a:lnTo>
                <a:lnTo>
                  <a:pt x="578" y="76"/>
                </a:lnTo>
                <a:lnTo>
                  <a:pt x="578" y="123"/>
                </a:lnTo>
                <a:close/>
                <a:moveTo>
                  <a:pt x="2547" y="48"/>
                </a:moveTo>
                <a:lnTo>
                  <a:pt x="2499" y="48"/>
                </a:lnTo>
                <a:lnTo>
                  <a:pt x="2499" y="0"/>
                </a:lnTo>
                <a:lnTo>
                  <a:pt x="2547" y="0"/>
                </a:lnTo>
                <a:lnTo>
                  <a:pt x="2547" y="48"/>
                </a:lnTo>
                <a:close/>
                <a:moveTo>
                  <a:pt x="2244" y="48"/>
                </a:moveTo>
                <a:lnTo>
                  <a:pt x="2196" y="48"/>
                </a:lnTo>
                <a:lnTo>
                  <a:pt x="2196" y="0"/>
                </a:lnTo>
                <a:lnTo>
                  <a:pt x="2244" y="0"/>
                </a:lnTo>
                <a:lnTo>
                  <a:pt x="2244" y="48"/>
                </a:lnTo>
                <a:close/>
                <a:moveTo>
                  <a:pt x="2168" y="48"/>
                </a:moveTo>
                <a:lnTo>
                  <a:pt x="2121" y="48"/>
                </a:lnTo>
                <a:lnTo>
                  <a:pt x="2121" y="0"/>
                </a:lnTo>
                <a:lnTo>
                  <a:pt x="2168" y="0"/>
                </a:lnTo>
                <a:lnTo>
                  <a:pt x="2168" y="48"/>
                </a:lnTo>
                <a:close/>
                <a:moveTo>
                  <a:pt x="1335" y="48"/>
                </a:moveTo>
                <a:lnTo>
                  <a:pt x="1288" y="48"/>
                </a:lnTo>
                <a:lnTo>
                  <a:pt x="1288" y="0"/>
                </a:lnTo>
                <a:lnTo>
                  <a:pt x="1335" y="0"/>
                </a:lnTo>
                <a:lnTo>
                  <a:pt x="1335" y="48"/>
                </a:lnTo>
                <a:close/>
                <a:moveTo>
                  <a:pt x="1259" y="48"/>
                </a:moveTo>
                <a:lnTo>
                  <a:pt x="1212" y="48"/>
                </a:lnTo>
                <a:lnTo>
                  <a:pt x="1212" y="0"/>
                </a:lnTo>
                <a:lnTo>
                  <a:pt x="1259" y="0"/>
                </a:lnTo>
                <a:lnTo>
                  <a:pt x="1259" y="48"/>
                </a:lnTo>
                <a:close/>
                <a:moveTo>
                  <a:pt x="1184" y="48"/>
                </a:moveTo>
                <a:lnTo>
                  <a:pt x="1136" y="48"/>
                </a:lnTo>
                <a:lnTo>
                  <a:pt x="1136" y="0"/>
                </a:lnTo>
                <a:lnTo>
                  <a:pt x="1184" y="0"/>
                </a:lnTo>
                <a:lnTo>
                  <a:pt x="1184" y="48"/>
                </a:lnTo>
                <a:close/>
                <a:moveTo>
                  <a:pt x="1032" y="48"/>
                </a:moveTo>
                <a:lnTo>
                  <a:pt x="985" y="48"/>
                </a:lnTo>
                <a:lnTo>
                  <a:pt x="985" y="0"/>
                </a:lnTo>
                <a:lnTo>
                  <a:pt x="1032" y="0"/>
                </a:lnTo>
                <a:lnTo>
                  <a:pt x="1032" y="48"/>
                </a:lnTo>
                <a:close/>
                <a:moveTo>
                  <a:pt x="956" y="48"/>
                </a:moveTo>
                <a:lnTo>
                  <a:pt x="909" y="48"/>
                </a:lnTo>
                <a:lnTo>
                  <a:pt x="909" y="0"/>
                </a:lnTo>
                <a:lnTo>
                  <a:pt x="956" y="0"/>
                </a:lnTo>
                <a:lnTo>
                  <a:pt x="956" y="48"/>
                </a:lnTo>
                <a:close/>
                <a:moveTo>
                  <a:pt x="881" y="48"/>
                </a:moveTo>
                <a:lnTo>
                  <a:pt x="833" y="48"/>
                </a:lnTo>
                <a:lnTo>
                  <a:pt x="833" y="0"/>
                </a:lnTo>
                <a:lnTo>
                  <a:pt x="881" y="0"/>
                </a:lnTo>
                <a:lnTo>
                  <a:pt x="881" y="48"/>
                </a:lnTo>
                <a:close/>
                <a:moveTo>
                  <a:pt x="805" y="48"/>
                </a:moveTo>
                <a:lnTo>
                  <a:pt x="758" y="48"/>
                </a:lnTo>
                <a:lnTo>
                  <a:pt x="758" y="0"/>
                </a:lnTo>
                <a:lnTo>
                  <a:pt x="805" y="0"/>
                </a:lnTo>
                <a:lnTo>
                  <a:pt x="805" y="48"/>
                </a:lnTo>
                <a:close/>
              </a:path>
            </a:pathLst>
          </a:custGeom>
          <a:solidFill>
            <a:schemeClr val="bg1">
              <a:lumMod val="65000"/>
            </a:schemeClr>
          </a:solidFill>
          <a:ln>
            <a:noFill/>
          </a:ln>
        </p:spPr>
        <p:txBody>
          <a:bodyPr/>
          <a:lstStyle/>
          <a:p>
            <a:endParaRPr lang="zh-CN" altLang="en-US"/>
          </a:p>
        </p:txBody>
      </p:sp>
    </p:spTree>
    <p:extLst>
      <p:ext uri="{BB962C8B-B14F-4D97-AF65-F5344CB8AC3E}">
        <p14:creationId xmlns:p14="http://schemas.microsoft.com/office/powerpoint/2010/main" val="2847923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0" y="1807696"/>
            <a:ext cx="4156364" cy="1528108"/>
          </a:xfrm>
          <a:custGeom>
            <a:avLst/>
            <a:gdLst>
              <a:gd name="connsiteX0" fmla="*/ 0 w 4156364"/>
              <a:gd name="connsiteY0" fmla="*/ 0 h 1528108"/>
              <a:gd name="connsiteX1" fmla="*/ 3392310 w 4156364"/>
              <a:gd name="connsiteY1" fmla="*/ 0 h 1528108"/>
              <a:gd name="connsiteX2" fmla="*/ 4156364 w 4156364"/>
              <a:gd name="connsiteY2" fmla="*/ 764054 h 1528108"/>
              <a:gd name="connsiteX3" fmla="*/ 3392310 w 4156364"/>
              <a:gd name="connsiteY3" fmla="*/ 1528108 h 1528108"/>
              <a:gd name="connsiteX4" fmla="*/ 0 w 4156364"/>
              <a:gd name="connsiteY4" fmla="*/ 1528108 h 152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364" h="1528108">
                <a:moveTo>
                  <a:pt x="0" y="0"/>
                </a:moveTo>
                <a:lnTo>
                  <a:pt x="3392310" y="0"/>
                </a:lnTo>
                <a:cubicBezTo>
                  <a:pt x="3814285" y="0"/>
                  <a:pt x="4156364" y="342079"/>
                  <a:pt x="4156364" y="764054"/>
                </a:cubicBezTo>
                <a:cubicBezTo>
                  <a:pt x="4156364" y="1186029"/>
                  <a:pt x="3814285" y="1528108"/>
                  <a:pt x="3392310" y="1528108"/>
                </a:cubicBezTo>
                <a:lnTo>
                  <a:pt x="0" y="15281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64814" y="1906402"/>
            <a:ext cx="1330697" cy="1330697"/>
          </a:xfrm>
          <a:prstGeom prst="ellipse">
            <a:avLst/>
          </a:prstGeom>
          <a:solidFill>
            <a:srgbClr val="EEF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accent1"/>
                </a:solidFill>
                <a:latin typeface="楷体" panose="02010609060101010101" pitchFamily="49" charset="-122"/>
                <a:ea typeface="楷体" panose="02010609060101010101" pitchFamily="49" charset="-122"/>
              </a:rPr>
              <a:t>02</a:t>
            </a:r>
            <a:endParaRPr lang="zh-CN" altLang="en-US" sz="4800" b="1" dirty="0">
              <a:solidFill>
                <a:schemeClr val="accent1"/>
              </a:solidFill>
              <a:latin typeface="楷体" panose="02010609060101010101" pitchFamily="49" charset="-122"/>
              <a:ea typeface="楷体" panose="02010609060101010101" pitchFamily="49" charset="-122"/>
            </a:endParaRPr>
          </a:p>
        </p:txBody>
      </p:sp>
      <p:grpSp>
        <p:nvGrpSpPr>
          <p:cNvPr id="2" name="组合 1">
            <a:extLst>
              <a:ext uri="{FF2B5EF4-FFF2-40B4-BE49-F238E27FC236}">
                <a16:creationId xmlns:a16="http://schemas.microsoft.com/office/drawing/2014/main" id="{A734D7C5-B690-167B-1D36-5D9773FD38F0}"/>
              </a:ext>
            </a:extLst>
          </p:cNvPr>
          <p:cNvGrpSpPr/>
          <p:nvPr/>
        </p:nvGrpSpPr>
        <p:grpSpPr>
          <a:xfrm>
            <a:off x="4572000" y="2137014"/>
            <a:ext cx="2698175" cy="869472"/>
            <a:chOff x="4156364" y="1979980"/>
            <a:chExt cx="2698175" cy="869472"/>
          </a:xfrm>
        </p:grpSpPr>
        <p:sp>
          <p:nvSpPr>
            <p:cNvPr id="13" name="矩形 12"/>
            <p:cNvSpPr/>
            <p:nvPr/>
          </p:nvSpPr>
          <p:spPr bwMode="auto">
            <a:xfrm>
              <a:off x="4156364" y="1979980"/>
              <a:ext cx="2698175" cy="523220"/>
            </a:xfrm>
            <a:prstGeom prst="rect">
              <a:avLst/>
            </a:prstGeom>
            <a:noFill/>
          </p:spPr>
          <p:txBody>
            <a:bodyPr wrap="none">
              <a:spAutoFit/>
            </a:bodyPr>
            <a:lstStyle/>
            <a:p>
              <a:pPr fontAlgn="base">
                <a:spcBef>
                  <a:spcPct val="0"/>
                </a:spcBef>
                <a:spcAft>
                  <a:spcPct val="0"/>
                </a:spcAft>
                <a:defRPr/>
              </a:pPr>
              <a:r>
                <a:rPr lang="zh-CN" altLang="en-US" sz="2800" dirty="0">
                  <a:solidFill>
                    <a:schemeClr val="accent1"/>
                  </a:solidFill>
                  <a:latin typeface="楷体" panose="02010609060101010101" pitchFamily="49" charset="-122"/>
                  <a:ea typeface="楷体" panose="02010609060101010101" pitchFamily="49" charset="-122"/>
                </a:rPr>
                <a:t>系统设计与概述</a:t>
              </a:r>
            </a:p>
          </p:txBody>
        </p:sp>
        <p:sp>
          <p:nvSpPr>
            <p:cNvPr id="14" name="矩形 13"/>
            <p:cNvSpPr/>
            <p:nvPr/>
          </p:nvSpPr>
          <p:spPr>
            <a:xfrm>
              <a:off x="4156364" y="2503201"/>
              <a:ext cx="2185214" cy="276999"/>
            </a:xfrm>
            <a:prstGeom prst="rect">
              <a:avLst/>
            </a:prstGeom>
          </p:spPr>
          <p:txBody>
            <a:bodyPr wrap="none">
              <a:spAutoFit/>
            </a:bodyPr>
            <a:lstStyle/>
            <a:p>
              <a:pPr lvl="0" fontAlgn="base">
                <a:spcBef>
                  <a:spcPct val="0"/>
                </a:spcBef>
                <a:spcAft>
                  <a:spcPct val="0"/>
                </a:spcAft>
                <a:defRPr/>
              </a:pPr>
              <a:r>
                <a:rPr lang="en-US" altLang="zh-CN" sz="1200" dirty="0">
                  <a:solidFill>
                    <a:schemeClr val="accent1"/>
                  </a:solidFill>
                  <a:latin typeface="楷体" panose="02010609060101010101" pitchFamily="49" charset="-122"/>
                  <a:ea typeface="楷体" panose="02010609060101010101" pitchFamily="49" charset="-122"/>
                </a:rPr>
                <a:t>SYSTEM DESIGN AND OVERVIEW</a:t>
              </a:r>
            </a:p>
          </p:txBody>
        </p:sp>
        <p:cxnSp>
          <p:nvCxnSpPr>
            <p:cNvPr id="16" name="直接连接符 15"/>
            <p:cNvCxnSpPr/>
            <p:nvPr/>
          </p:nvCxnSpPr>
          <p:spPr>
            <a:xfrm>
              <a:off x="4260126" y="2849452"/>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6953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B634A14F-3C1E-60BF-A5DA-0D8F53F45B9C}"/>
              </a:ext>
            </a:extLst>
          </p:cNvPr>
          <p:cNvGrpSpPr/>
          <p:nvPr/>
        </p:nvGrpSpPr>
        <p:grpSpPr>
          <a:xfrm>
            <a:off x="90232" y="205901"/>
            <a:ext cx="2954655" cy="646331"/>
            <a:chOff x="90232" y="205901"/>
            <a:chExt cx="2954655" cy="646331"/>
          </a:xfrm>
        </p:grpSpPr>
        <p:sp>
          <p:nvSpPr>
            <p:cNvPr id="4" name="矩形 3"/>
            <p:cNvSpPr/>
            <p:nvPr/>
          </p:nvSpPr>
          <p:spPr bwMode="auto">
            <a:xfrm>
              <a:off x="90232" y="205901"/>
              <a:ext cx="2954655" cy="646331"/>
            </a:xfrm>
            <a:prstGeom prst="rect">
              <a:avLst/>
            </a:prstGeom>
            <a:noFill/>
          </p:spPr>
          <p:txBody>
            <a:bodyPr wrap="none">
              <a:spAutoFit/>
            </a:bodyPr>
            <a:lstStyle/>
            <a:p>
              <a:pPr>
                <a:defRPr/>
              </a:pPr>
              <a:r>
                <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第二部分：系统设计与概述</a:t>
              </a:r>
            </a:p>
            <a:p>
              <a:pPr>
                <a:defRPr/>
              </a:pPr>
              <a:endPar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5" name="矩形 4"/>
            <p:cNvSpPr/>
            <p:nvPr/>
          </p:nvSpPr>
          <p:spPr>
            <a:xfrm>
              <a:off x="90232" y="575233"/>
              <a:ext cx="1518364" cy="215444"/>
            </a:xfrm>
            <a:prstGeom prst="rect">
              <a:avLst/>
            </a:prstGeom>
          </p:spPr>
          <p:txBody>
            <a:bodyPr wrap="none">
              <a:spAutoFit/>
            </a:bodyPr>
            <a:lstStyle/>
            <a:p>
              <a:pPr lvl="0" fontAlgn="base">
                <a:spcBef>
                  <a:spcPct val="0"/>
                </a:spcBef>
                <a:spcAft>
                  <a:spcPct val="0"/>
                </a:spcAft>
                <a:defRPr/>
              </a:pPr>
              <a:r>
                <a:rPr lang="en-US" altLang="zh-CN" sz="800" dirty="0">
                  <a:solidFill>
                    <a:schemeClr val="accent1"/>
                  </a:solidFill>
                  <a:latin typeface="楷体" panose="02010609060101010101" pitchFamily="49" charset="-122"/>
                  <a:ea typeface="楷体" panose="02010609060101010101" pitchFamily="49" charset="-122"/>
                </a:rPr>
                <a:t>SYSTEM DESIGN AND OVERVIEW</a:t>
              </a:r>
            </a:p>
          </p:txBody>
        </p:sp>
        <p:cxnSp>
          <p:nvCxnSpPr>
            <p:cNvPr id="7" name="直接连接符 6"/>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7DCE8A06-56EE-62DB-CB0C-9F81A953C1BD}"/>
              </a:ext>
            </a:extLst>
          </p:cNvPr>
          <p:cNvSpPr txBox="1"/>
          <p:nvPr/>
        </p:nvSpPr>
        <p:spPr>
          <a:xfrm>
            <a:off x="3528040" y="1695584"/>
            <a:ext cx="5142150" cy="1940468"/>
          </a:xfrm>
          <a:prstGeom prst="rect">
            <a:avLst/>
          </a:prstGeom>
          <a:noFill/>
        </p:spPr>
        <p:txBody>
          <a:bodyPr wrap="square">
            <a:spAutoFit/>
          </a:bodyPr>
          <a:lstStyle/>
          <a:p>
            <a:pPr indent="304800" algn="just" latinLnBrk="0">
              <a:lnSpc>
                <a:spcPct val="125000"/>
              </a:lnSpc>
              <a:tabLst>
                <a:tab pos="2743200" algn="ctr"/>
                <a:tab pos="6096000" algn="r"/>
              </a:tabLst>
            </a:pPr>
            <a:r>
              <a:rPr lang="zh-CN" altLang="zh-CN" sz="1400" kern="100" dirty="0">
                <a:effectLst/>
                <a:latin typeface="楷体" panose="02010609060101010101" pitchFamily="49" charset="-122"/>
                <a:ea typeface="楷体" panose="02010609060101010101" pitchFamily="49" charset="-122"/>
                <a:cs typeface="Times New Roman" panose="02020603050405020304" pitchFamily="18" charset="0"/>
              </a:rPr>
              <a:t>本系统采用模块化设计，可以在不影响整个系统的情况下对单个组件进行简单的修改和升级，模块化的设计可以使本项目在不同的项目中重复使用，模块化设计使得项目在开发和调试过程中变得更加容易，他人可以在此系统的基础上通过添加和修改模块来轻松拓展系统。系统主要分为三个模块，图像处理模块，车道线检测模块和目标检测模块，系统的框架以及各个模块之间的联系如图所示：</a:t>
            </a:r>
          </a:p>
        </p:txBody>
      </p:sp>
      <p:grpSp>
        <p:nvGrpSpPr>
          <p:cNvPr id="10" name="组合 9">
            <a:extLst>
              <a:ext uri="{FF2B5EF4-FFF2-40B4-BE49-F238E27FC236}">
                <a16:creationId xmlns:a16="http://schemas.microsoft.com/office/drawing/2014/main" id="{CCA040B1-CBD3-D4EB-92C5-7BED30D833FC}"/>
              </a:ext>
            </a:extLst>
          </p:cNvPr>
          <p:cNvGrpSpPr/>
          <p:nvPr/>
        </p:nvGrpSpPr>
        <p:grpSpPr>
          <a:xfrm>
            <a:off x="585532" y="1671955"/>
            <a:ext cx="2459355" cy="2226059"/>
            <a:chOff x="337881" y="1671955"/>
            <a:chExt cx="2459355" cy="2226059"/>
          </a:xfrm>
        </p:grpSpPr>
        <p:pic>
          <p:nvPicPr>
            <p:cNvPr id="8" name="图片 7">
              <a:extLst>
                <a:ext uri="{FF2B5EF4-FFF2-40B4-BE49-F238E27FC236}">
                  <a16:creationId xmlns:a16="http://schemas.microsoft.com/office/drawing/2014/main" id="{4A549B49-CC8D-A71D-00D5-A2998A94A0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881" y="1671955"/>
              <a:ext cx="2459355" cy="1799590"/>
            </a:xfrm>
            <a:prstGeom prst="rect">
              <a:avLst/>
            </a:prstGeom>
          </p:spPr>
        </p:pic>
        <p:sp>
          <p:nvSpPr>
            <p:cNvPr id="9" name="文本框 8">
              <a:extLst>
                <a:ext uri="{FF2B5EF4-FFF2-40B4-BE49-F238E27FC236}">
                  <a16:creationId xmlns:a16="http://schemas.microsoft.com/office/drawing/2014/main" id="{814FC509-DA14-2892-B95C-5B6CBB202FB6}"/>
                </a:ext>
              </a:extLst>
            </p:cNvPr>
            <p:cNvSpPr txBox="1"/>
            <p:nvPr/>
          </p:nvSpPr>
          <p:spPr>
            <a:xfrm>
              <a:off x="1042414" y="3597932"/>
              <a:ext cx="1050288" cy="30008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系统结构图</a:t>
              </a:r>
            </a:p>
          </p:txBody>
        </p:sp>
      </p:grpSp>
    </p:spTree>
    <p:extLst>
      <p:ext uri="{BB962C8B-B14F-4D97-AF65-F5344CB8AC3E}">
        <p14:creationId xmlns:p14="http://schemas.microsoft.com/office/powerpoint/2010/main" val="385404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流程图: 文档 9"/>
          <p:cNvSpPr/>
          <p:nvPr/>
        </p:nvSpPr>
        <p:spPr>
          <a:xfrm>
            <a:off x="158004" y="1416423"/>
            <a:ext cx="2076920" cy="740181"/>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58181" y="1416423"/>
            <a:ext cx="2076920" cy="27115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2383453" y="1416423"/>
            <a:ext cx="2076920" cy="27115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4608724" y="1416423"/>
            <a:ext cx="2076920" cy="27115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6833996" y="1416423"/>
            <a:ext cx="2076920" cy="27115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243417" y="2584441"/>
            <a:ext cx="1906093" cy="687111"/>
          </a:xfrm>
          <a:prstGeom prst="rect">
            <a:avLst/>
          </a:prstGeom>
        </p:spPr>
        <p:txBody>
          <a:bodyPr wrap="square">
            <a:spAutoFit/>
          </a:bodyPr>
          <a:lstStyle/>
          <a:p>
            <a:pPr algn="just">
              <a:lnSpc>
                <a:spcPct val="130000"/>
              </a:lnSpc>
              <a:spcBef>
                <a:spcPts val="600"/>
              </a:spcBef>
            </a:pP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包括图像捕获、图像增强、图像输出</a:t>
            </a:r>
            <a:endParaRPr lang="en-US" altLang="zh-CN" sz="1600"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68" name="矩形 67"/>
          <p:cNvSpPr/>
          <p:nvPr/>
        </p:nvSpPr>
        <p:spPr>
          <a:xfrm>
            <a:off x="2407468" y="2424398"/>
            <a:ext cx="2028178" cy="1007199"/>
          </a:xfrm>
          <a:prstGeom prst="rect">
            <a:avLst/>
          </a:prstGeom>
        </p:spPr>
        <p:txBody>
          <a:bodyPr wrap="square">
            <a:spAutoFit/>
          </a:bodyPr>
          <a:lstStyle/>
          <a:p>
            <a:pPr algn="just">
              <a:lnSpc>
                <a:spcPct val="130000"/>
              </a:lnSpc>
              <a:spcBef>
                <a:spcPts val="600"/>
              </a:spcBef>
            </a:pP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把图像处理模块的结果通过模型推理，得到车道线结果输出</a:t>
            </a:r>
            <a:endParaRPr lang="en-US" altLang="zh-CN" sz="1600"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70" name="矩形 69"/>
          <p:cNvSpPr/>
          <p:nvPr/>
        </p:nvSpPr>
        <p:spPr>
          <a:xfrm>
            <a:off x="4633592" y="2507421"/>
            <a:ext cx="2076920" cy="1327286"/>
          </a:xfrm>
          <a:prstGeom prst="rect">
            <a:avLst/>
          </a:prstGeom>
        </p:spPr>
        <p:txBody>
          <a:bodyPr wrap="square">
            <a:spAutoFit/>
          </a:bodyPr>
          <a:lstStyle/>
          <a:p>
            <a:pPr algn="just">
              <a:lnSpc>
                <a:spcPct val="130000"/>
              </a:lnSpc>
              <a:spcBef>
                <a:spcPts val="600"/>
              </a:spcBef>
            </a:pP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将车道线检测模块的输出结果作为模型输入，把道路转向标志识别结果输出</a:t>
            </a:r>
            <a:endParaRPr lang="en-US" altLang="zh-CN" sz="1600"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72" name="矩形 71"/>
          <p:cNvSpPr/>
          <p:nvPr/>
        </p:nvSpPr>
        <p:spPr>
          <a:xfrm>
            <a:off x="6832577" y="2424398"/>
            <a:ext cx="2076920" cy="1327286"/>
          </a:xfrm>
          <a:prstGeom prst="rect">
            <a:avLst/>
          </a:prstGeom>
        </p:spPr>
        <p:txBody>
          <a:bodyPr wrap="square">
            <a:spAutoFit/>
          </a:bodyPr>
          <a:lstStyle/>
          <a:p>
            <a:pPr algn="just">
              <a:lnSpc>
                <a:spcPct val="130000"/>
              </a:lnSpc>
              <a:spcBef>
                <a:spcPts val="600"/>
              </a:spcBef>
            </a:pPr>
            <a:r>
              <a:rPr lang="zh-CN" altLang="en-US" sz="1600" dirty="0">
                <a:solidFill>
                  <a:schemeClr val="tx1">
                    <a:lumMod val="85000"/>
                    <a:lumOff val="15000"/>
                  </a:schemeClr>
                </a:solidFill>
                <a:latin typeface="楷体" panose="02010609060101010101" pitchFamily="49" charset="-122"/>
                <a:ea typeface="楷体" panose="02010609060101010101" pitchFamily="49" charset="-122"/>
              </a:rPr>
              <a:t>将车道线检测模块和目标检测模块的处理结果在原图片上面绘制</a:t>
            </a:r>
            <a:endParaRPr lang="en-US" altLang="zh-CN" sz="1600"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74" name="流程图: 文档 73"/>
          <p:cNvSpPr/>
          <p:nvPr/>
        </p:nvSpPr>
        <p:spPr>
          <a:xfrm>
            <a:off x="2383098" y="1416422"/>
            <a:ext cx="2076920" cy="740181"/>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流程图: 文档 74"/>
          <p:cNvSpPr/>
          <p:nvPr/>
        </p:nvSpPr>
        <p:spPr>
          <a:xfrm>
            <a:off x="4608015" y="1416421"/>
            <a:ext cx="2076920" cy="740181"/>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流程图: 文档 75"/>
          <p:cNvSpPr/>
          <p:nvPr/>
        </p:nvSpPr>
        <p:spPr>
          <a:xfrm>
            <a:off x="6832577" y="1416420"/>
            <a:ext cx="2076920" cy="740181"/>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1634" y="1548158"/>
            <a:ext cx="1569660" cy="369332"/>
          </a:xfrm>
          <a:prstGeom prst="rect">
            <a:avLst/>
          </a:prstGeom>
        </p:spPr>
        <p:txBody>
          <a:bodyPr wrap="none">
            <a:spAutoFit/>
          </a:bodyPr>
          <a:lstStyle/>
          <a:p>
            <a:r>
              <a:rPr lang="zh-CN" altLang="en-US" sz="1800"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图像处理模块</a:t>
            </a:r>
            <a:endParaRPr lang="zh-CN" altLang="en-US" dirty="0">
              <a:solidFill>
                <a:schemeClr val="bg1"/>
              </a:solidFill>
              <a:latin typeface="楷体" panose="02010609060101010101" pitchFamily="49" charset="-122"/>
              <a:ea typeface="楷体" panose="02010609060101010101" pitchFamily="49" charset="-122"/>
            </a:endParaRPr>
          </a:p>
        </p:txBody>
      </p:sp>
      <p:sp>
        <p:nvSpPr>
          <p:cNvPr id="77" name="矩形 76"/>
          <p:cNvSpPr/>
          <p:nvPr/>
        </p:nvSpPr>
        <p:spPr>
          <a:xfrm>
            <a:off x="2521311" y="1550116"/>
            <a:ext cx="1800493" cy="369332"/>
          </a:xfrm>
          <a:prstGeom prst="rect">
            <a:avLst/>
          </a:prstGeom>
        </p:spPr>
        <p:txBody>
          <a:bodyPr wrap="none">
            <a:spAutoFit/>
          </a:bodyPr>
          <a:lstStyle/>
          <a:p>
            <a:r>
              <a:rPr lang="zh-CN" altLang="en-US" sz="1800"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车道线检测模块</a:t>
            </a:r>
            <a:endParaRPr lang="zh-CN" altLang="en-US" dirty="0">
              <a:solidFill>
                <a:schemeClr val="bg1"/>
              </a:solidFill>
              <a:latin typeface="楷体" panose="02010609060101010101" pitchFamily="49" charset="-122"/>
              <a:ea typeface="楷体" panose="02010609060101010101" pitchFamily="49" charset="-122"/>
            </a:endParaRPr>
          </a:p>
        </p:txBody>
      </p:sp>
      <p:sp>
        <p:nvSpPr>
          <p:cNvPr id="79" name="矩形 78"/>
          <p:cNvSpPr/>
          <p:nvPr/>
        </p:nvSpPr>
        <p:spPr>
          <a:xfrm>
            <a:off x="4887222" y="1548158"/>
            <a:ext cx="1569660" cy="369332"/>
          </a:xfrm>
          <a:prstGeom prst="rect">
            <a:avLst/>
          </a:prstGeom>
        </p:spPr>
        <p:txBody>
          <a:bodyPr wrap="none">
            <a:spAutoFit/>
          </a:bodyPr>
          <a:lstStyle/>
          <a:p>
            <a:r>
              <a:rPr lang="zh-CN" altLang="en-US" sz="1800"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目标检测模块</a:t>
            </a:r>
            <a:endParaRPr lang="zh-CN" altLang="en-US" dirty="0">
              <a:solidFill>
                <a:schemeClr val="bg1"/>
              </a:solidFill>
              <a:latin typeface="楷体" panose="02010609060101010101" pitchFamily="49" charset="-122"/>
              <a:ea typeface="楷体" panose="02010609060101010101" pitchFamily="49" charset="-122"/>
            </a:endParaRPr>
          </a:p>
        </p:txBody>
      </p:sp>
      <p:sp>
        <p:nvSpPr>
          <p:cNvPr id="80" name="矩形 79"/>
          <p:cNvSpPr/>
          <p:nvPr/>
        </p:nvSpPr>
        <p:spPr>
          <a:xfrm>
            <a:off x="7086207" y="1548158"/>
            <a:ext cx="1569660" cy="369332"/>
          </a:xfrm>
          <a:prstGeom prst="rect">
            <a:avLst/>
          </a:prstGeom>
        </p:spPr>
        <p:txBody>
          <a:bodyPr wrap="none">
            <a:spAutoFit/>
          </a:bodyPr>
          <a:lstStyle/>
          <a:p>
            <a:r>
              <a:rPr lang="zh-CN" altLang="en-US" sz="1800"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结果处理模块</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3" name="组合 2">
            <a:extLst>
              <a:ext uri="{FF2B5EF4-FFF2-40B4-BE49-F238E27FC236}">
                <a16:creationId xmlns:a16="http://schemas.microsoft.com/office/drawing/2014/main" id="{1B8D42A6-7362-5B33-9018-447F64C8D3E2}"/>
              </a:ext>
            </a:extLst>
          </p:cNvPr>
          <p:cNvGrpSpPr/>
          <p:nvPr/>
        </p:nvGrpSpPr>
        <p:grpSpPr>
          <a:xfrm>
            <a:off x="90232" y="205901"/>
            <a:ext cx="2954655" cy="646331"/>
            <a:chOff x="90232" y="205901"/>
            <a:chExt cx="2954655" cy="646331"/>
          </a:xfrm>
        </p:grpSpPr>
        <p:sp>
          <p:nvSpPr>
            <p:cNvPr id="6" name="矩形 5">
              <a:extLst>
                <a:ext uri="{FF2B5EF4-FFF2-40B4-BE49-F238E27FC236}">
                  <a16:creationId xmlns:a16="http://schemas.microsoft.com/office/drawing/2014/main" id="{DDC0FB38-0057-0569-79AA-0F827C534805}"/>
                </a:ext>
              </a:extLst>
            </p:cNvPr>
            <p:cNvSpPr/>
            <p:nvPr/>
          </p:nvSpPr>
          <p:spPr bwMode="auto">
            <a:xfrm>
              <a:off x="90232" y="205901"/>
              <a:ext cx="2954655" cy="646331"/>
            </a:xfrm>
            <a:prstGeom prst="rect">
              <a:avLst/>
            </a:prstGeom>
            <a:noFill/>
          </p:spPr>
          <p:txBody>
            <a:bodyPr wrap="none">
              <a:spAutoFit/>
            </a:bodyPr>
            <a:lstStyle/>
            <a:p>
              <a:pPr>
                <a:defRPr/>
              </a:pPr>
              <a:r>
                <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第二部分：系统设计与概述</a:t>
              </a:r>
            </a:p>
            <a:p>
              <a:pPr>
                <a:defRPr/>
              </a:pPr>
              <a:endParaRPr lang="zh-CN" altLang="en-US" sz="1800" kern="100" dirty="0">
                <a:solidFill>
                  <a:schemeClr val="accent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F18FA29D-43D9-F252-7024-C4DD6C410C9F}"/>
                </a:ext>
              </a:extLst>
            </p:cNvPr>
            <p:cNvSpPr/>
            <p:nvPr/>
          </p:nvSpPr>
          <p:spPr>
            <a:xfrm>
              <a:off x="90232" y="575233"/>
              <a:ext cx="1518364" cy="215444"/>
            </a:xfrm>
            <a:prstGeom prst="rect">
              <a:avLst/>
            </a:prstGeom>
          </p:spPr>
          <p:txBody>
            <a:bodyPr wrap="none">
              <a:spAutoFit/>
            </a:bodyPr>
            <a:lstStyle/>
            <a:p>
              <a:pPr lvl="0" fontAlgn="base">
                <a:spcBef>
                  <a:spcPct val="0"/>
                </a:spcBef>
                <a:spcAft>
                  <a:spcPct val="0"/>
                </a:spcAft>
                <a:defRPr/>
              </a:pPr>
              <a:r>
                <a:rPr lang="en-US" altLang="zh-CN" sz="800" dirty="0">
                  <a:solidFill>
                    <a:schemeClr val="accent1"/>
                  </a:solidFill>
                  <a:latin typeface="楷体" panose="02010609060101010101" pitchFamily="49" charset="-122"/>
                  <a:ea typeface="楷体" panose="02010609060101010101" pitchFamily="49" charset="-122"/>
                </a:rPr>
                <a:t>SYSTEM DESIGN AND OVERVIEW</a:t>
              </a:r>
            </a:p>
          </p:txBody>
        </p:sp>
        <p:cxnSp>
          <p:nvCxnSpPr>
            <p:cNvPr id="9" name="直接连接符 8">
              <a:extLst>
                <a:ext uri="{FF2B5EF4-FFF2-40B4-BE49-F238E27FC236}">
                  <a16:creationId xmlns:a16="http://schemas.microsoft.com/office/drawing/2014/main" id="{D1990183-E174-1350-34E5-150AD9C7B906}"/>
                </a:ext>
              </a:extLst>
            </p:cNvPr>
            <p:cNvCxnSpPr/>
            <p:nvPr/>
          </p:nvCxnSpPr>
          <p:spPr>
            <a:xfrm>
              <a:off x="194041" y="811697"/>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4948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732</TotalTime>
  <Words>1005</Words>
  <Application>Microsoft Office PowerPoint</Application>
  <PresentationFormat>全屏显示(16:9)</PresentationFormat>
  <Paragraphs>80</Paragraphs>
  <Slides>17</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Calibri Light</vt:lpstr>
      <vt:lpstr>楷体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熊猫哒哒</dc:creator>
  <cp:lastModifiedBy>Mark Gosling</cp:lastModifiedBy>
  <cp:revision>218</cp:revision>
  <dcterms:created xsi:type="dcterms:W3CDTF">2017-05-01T12:27:42Z</dcterms:created>
  <dcterms:modified xsi:type="dcterms:W3CDTF">2023-05-10T04:25:49Z</dcterms:modified>
</cp:coreProperties>
</file>